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81" r:id="rId2"/>
    <p:sldId id="283" r:id="rId3"/>
    <p:sldId id="302" r:id="rId4"/>
    <p:sldId id="257" r:id="rId5"/>
    <p:sldId id="293" r:id="rId6"/>
    <p:sldId id="292" r:id="rId7"/>
    <p:sldId id="286" r:id="rId8"/>
    <p:sldId id="287" r:id="rId9"/>
    <p:sldId id="288" r:id="rId10"/>
    <p:sldId id="289" r:id="rId11"/>
    <p:sldId id="290" r:id="rId12"/>
    <p:sldId id="291" r:id="rId13"/>
    <p:sldId id="294" r:id="rId14"/>
    <p:sldId id="304" r:id="rId15"/>
    <p:sldId id="269" r:id="rId16"/>
    <p:sldId id="295" r:id="rId17"/>
    <p:sldId id="279" r:id="rId18"/>
    <p:sldId id="300" r:id="rId19"/>
    <p:sldId id="308" r:id="rId20"/>
    <p:sldId id="299" r:id="rId21"/>
    <p:sldId id="278" r:id="rId22"/>
  </p:sldIdLst>
  <p:sldSz cx="13004800" cy="9753600"/>
  <p:notesSz cx="13004800" cy="97536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27" autoAdjust="0"/>
  </p:normalViewPr>
  <p:slideViewPr>
    <p:cSldViewPr>
      <p:cViewPr varScale="1">
        <p:scale>
          <a:sx n="75" d="100"/>
          <a:sy n="75" d="100"/>
        </p:scale>
        <p:origin x="172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211D2-FC50-4C20-B2B2-88D48731F261}" type="datetimeFigureOut">
              <a:rPr lang="it-IT" smtClean="0"/>
              <a:t>07/03/2025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06888" y="1219200"/>
            <a:ext cx="4391025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300163" y="4694238"/>
            <a:ext cx="1040447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D2673-395F-4EEC-98D8-958D727156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1712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D2673-395F-4EEC-98D8-958D7271563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4235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75360" y="3023616"/>
            <a:ext cx="1105408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5462016"/>
            <a:ext cx="910336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9411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9411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9411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3593298"/>
            <a:ext cx="13004800" cy="2567305"/>
          </a:xfrm>
          <a:custGeom>
            <a:avLst/>
            <a:gdLst/>
            <a:ahLst/>
            <a:cxnLst/>
            <a:rect l="l" t="t" r="r" b="b"/>
            <a:pathLst>
              <a:path w="13004800" h="2567304">
                <a:moveTo>
                  <a:pt x="0" y="0"/>
                </a:moveTo>
                <a:lnTo>
                  <a:pt x="0" y="2567002"/>
                </a:lnTo>
                <a:lnTo>
                  <a:pt x="13004800" y="2567002"/>
                </a:lnTo>
                <a:lnTo>
                  <a:pt x="130048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12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34986" y="276387"/>
            <a:ext cx="3334826" cy="21849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9411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2888"/>
            <a:ext cx="13004800" cy="964782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4444" y="8313973"/>
            <a:ext cx="934099" cy="10378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07447" y="176604"/>
            <a:ext cx="5589905" cy="1261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0">
                <a:solidFill>
                  <a:srgbClr val="9411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4806" y="3474843"/>
            <a:ext cx="11775186" cy="377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9411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manzoniravanusa.it/" TargetMode="External"/><Relationship Id="rId2" Type="http://schemas.openxmlformats.org/officeDocument/2006/relationships/hyperlink" Target="https://www.dialogicamente.it/civicament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www.usr.sicilia.it/" TargetMode="External"/><Relationship Id="rId4" Type="http://schemas.openxmlformats.org/officeDocument/2006/relationships/hyperlink" Target="https://www.iissferrara.edu.it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41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000" y="4876800"/>
            <a:ext cx="12344400" cy="1938992"/>
          </a:xfrm>
        </p:spPr>
        <p:txBody>
          <a:bodyPr/>
          <a:lstStyle/>
          <a:p>
            <a:pPr algn="ctr"/>
            <a:r>
              <a:rPr lang="it-IT" dirty="0" smtClean="0"/>
              <a:t>ACCORDO DI RETE DI SCOPO </a:t>
            </a:r>
            <a:r>
              <a:rPr lang="it-IT" sz="6000" i="1" dirty="0"/>
              <a:t>DIALOGANDO</a:t>
            </a:r>
            <a:r>
              <a:rPr lang="it-IT" sz="5400" i="1" dirty="0"/>
              <a:t/>
            </a:r>
            <a:br>
              <a:rPr lang="it-IT" sz="5400" i="1" dirty="0"/>
            </a:br>
            <a:r>
              <a:rPr lang="it-IT" sz="1600" i="1" dirty="0"/>
              <a:t>(rete di scopo ai sensi art. 7 c.1 DPR n. 275/1999 e art 1 c.70-71 L. 107/2015)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374" y="228600"/>
            <a:ext cx="5435600" cy="1843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001" y="383704"/>
            <a:ext cx="2971800" cy="1843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image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906" y="381608"/>
            <a:ext cx="1981200" cy="1846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2476" y="7754532"/>
            <a:ext cx="2046059" cy="13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 descr="FoRAG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7389942"/>
            <a:ext cx="3025775" cy="2009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3200" y="8077200"/>
            <a:ext cx="3372321" cy="85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0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800" y="8171030"/>
            <a:ext cx="934099" cy="10378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7800" y="1281717"/>
            <a:ext cx="12268199" cy="790472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endParaRPr lang="it-IT" sz="3200" dirty="0">
              <a:solidFill>
                <a:srgbClr val="C00000"/>
              </a:solidFill>
            </a:endParaRPr>
          </a:p>
          <a:p>
            <a:pPr algn="ctr"/>
            <a:r>
              <a:rPr lang="it-IT" sz="4800" dirty="0">
                <a:solidFill>
                  <a:srgbClr val="C00000"/>
                </a:solidFill>
              </a:rPr>
              <a:t>L’approccio </a:t>
            </a:r>
            <a:r>
              <a:rPr lang="it-IT" sz="4800" dirty="0" smtClean="0">
                <a:solidFill>
                  <a:srgbClr val="C00000"/>
                </a:solidFill>
              </a:rPr>
              <a:t>dialogico è </a:t>
            </a:r>
            <a:r>
              <a:rPr lang="it-IT" sz="4800" dirty="0">
                <a:solidFill>
                  <a:srgbClr val="C00000"/>
                </a:solidFill>
              </a:rPr>
              <a:t>strumento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per </a:t>
            </a:r>
            <a:r>
              <a:rPr lang="it-IT" sz="4800" dirty="0">
                <a:solidFill>
                  <a:srgbClr val="C00000"/>
                </a:solidFill>
              </a:rPr>
              <a:t>innescare un processo </a:t>
            </a:r>
            <a:r>
              <a:rPr lang="it-IT" sz="4800" dirty="0" smtClean="0">
                <a:solidFill>
                  <a:srgbClr val="C00000"/>
                </a:solidFill>
              </a:rPr>
              <a:t>che promuove </a:t>
            </a:r>
            <a:r>
              <a:rPr lang="it-IT" sz="4800" dirty="0">
                <a:solidFill>
                  <a:srgbClr val="C00000"/>
                </a:solidFill>
              </a:rPr>
              <a:t>e cura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le </a:t>
            </a:r>
            <a:r>
              <a:rPr lang="it-IT" sz="4800" b="1" dirty="0">
                <a:solidFill>
                  <a:srgbClr val="C00000"/>
                </a:solidFill>
              </a:rPr>
              <a:t>relazioni</a:t>
            </a:r>
            <a:r>
              <a:rPr lang="it-IT" sz="4800" dirty="0">
                <a:solidFill>
                  <a:srgbClr val="C00000"/>
                </a:solidFill>
              </a:rPr>
              <a:t> </a:t>
            </a:r>
            <a:r>
              <a:rPr lang="it-IT" sz="4800" i="1" dirty="0" smtClean="0">
                <a:solidFill>
                  <a:srgbClr val="FF0000"/>
                </a:solidFill>
              </a:rPr>
              <a:t>Tra </a:t>
            </a:r>
            <a:r>
              <a:rPr lang="it-IT" sz="4800" i="1" dirty="0">
                <a:solidFill>
                  <a:srgbClr val="FF0000"/>
                </a:solidFill>
              </a:rPr>
              <a:t>e </a:t>
            </a:r>
            <a:r>
              <a:rPr lang="it-IT" sz="4800" dirty="0">
                <a:solidFill>
                  <a:srgbClr val="C00000"/>
                </a:solidFill>
              </a:rPr>
              <a:t>con le persone,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tra </a:t>
            </a:r>
            <a:r>
              <a:rPr lang="it-IT" sz="4800" dirty="0">
                <a:solidFill>
                  <a:srgbClr val="C00000"/>
                </a:solidFill>
              </a:rPr>
              <a:t>e con le </a:t>
            </a:r>
            <a:r>
              <a:rPr lang="it-IT" sz="4800" dirty="0" smtClean="0">
                <a:solidFill>
                  <a:srgbClr val="C00000"/>
                </a:solidFill>
              </a:rPr>
              <a:t>differenti parti </a:t>
            </a:r>
            <a:r>
              <a:rPr lang="it-IT" sz="4800" dirty="0">
                <a:solidFill>
                  <a:srgbClr val="C00000"/>
                </a:solidFill>
              </a:rPr>
              <a:t>del sistema.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Si </a:t>
            </a:r>
            <a:r>
              <a:rPr lang="it-IT" sz="4800" dirty="0">
                <a:solidFill>
                  <a:srgbClr val="C00000"/>
                </a:solidFill>
              </a:rPr>
              <a:t>tratta di un processo inclusivo, innovativo e </a:t>
            </a:r>
            <a:r>
              <a:rPr lang="it-IT" sz="4800" dirty="0" smtClean="0">
                <a:solidFill>
                  <a:srgbClr val="C00000"/>
                </a:solidFill>
              </a:rPr>
              <a:t>dinamico 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che </a:t>
            </a:r>
            <a:r>
              <a:rPr lang="it-IT" sz="4800" dirty="0">
                <a:solidFill>
                  <a:srgbClr val="C00000"/>
                </a:solidFill>
              </a:rPr>
              <a:t>necessita lo sviluppo e la cura </a:t>
            </a:r>
            <a:r>
              <a:rPr lang="it-IT" sz="4800" u="sng" dirty="0">
                <a:solidFill>
                  <a:srgbClr val="C00000"/>
                </a:solidFill>
              </a:rPr>
              <a:t>dell’intelligenza emotiva</a:t>
            </a:r>
            <a:r>
              <a:rPr lang="it-IT" sz="48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200" y="152400"/>
            <a:ext cx="2462246" cy="182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5D95324-0FB8-F1F1-4DE3-D2F6CFF2A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" y="8217954"/>
            <a:ext cx="2362200" cy="990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3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25849" y="1752600"/>
            <a:ext cx="10658151" cy="64274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endParaRPr lang="it-IT" sz="3200" dirty="0">
              <a:solidFill>
                <a:srgbClr val="C00000"/>
              </a:solidFill>
            </a:endParaRPr>
          </a:p>
          <a:p>
            <a:pPr algn="ctr"/>
            <a:r>
              <a:rPr lang="it-IT" sz="4800" dirty="0">
                <a:solidFill>
                  <a:srgbClr val="C00000"/>
                </a:solidFill>
              </a:rPr>
              <a:t>La partecipazione diretta</a:t>
            </a:r>
          </a:p>
          <a:p>
            <a:pPr algn="ctr"/>
            <a:r>
              <a:rPr lang="it-IT" sz="4800" dirty="0">
                <a:solidFill>
                  <a:srgbClr val="C00000"/>
                </a:solidFill>
              </a:rPr>
              <a:t> di tutti i protagonisti </a:t>
            </a:r>
          </a:p>
          <a:p>
            <a:pPr algn="ctr"/>
            <a:r>
              <a:rPr lang="it-IT" sz="4800" dirty="0">
                <a:solidFill>
                  <a:srgbClr val="C00000"/>
                </a:solidFill>
              </a:rPr>
              <a:t>è una necessità metodologica</a:t>
            </a:r>
          </a:p>
          <a:p>
            <a:pPr algn="ctr"/>
            <a:endParaRPr lang="it-IT" sz="4800" dirty="0">
              <a:solidFill>
                <a:srgbClr val="C00000"/>
              </a:solidFill>
            </a:endParaRPr>
          </a:p>
          <a:p>
            <a:pPr algn="ctr"/>
            <a:r>
              <a:rPr lang="it-IT" sz="4800" i="1" dirty="0">
                <a:solidFill>
                  <a:srgbClr val="C00000"/>
                </a:solidFill>
              </a:rPr>
              <a:t>Nessuno è invincibile davanti ai problemi complessi di una società che non è mai stata così complessa</a:t>
            </a:r>
          </a:p>
          <a:p>
            <a:pPr algn="ctr"/>
            <a:endParaRPr lang="it-IT" sz="4800" dirty="0">
              <a:solidFill>
                <a:srgbClr val="C000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754" y="383552"/>
            <a:ext cx="2462246" cy="182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04" y="209501"/>
            <a:ext cx="3638592" cy="15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800" y="8171030"/>
            <a:ext cx="934099" cy="10378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3360" y="262397"/>
            <a:ext cx="9018270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925"/>
              </a:lnSpc>
              <a:spcBef>
                <a:spcPts val="100"/>
              </a:spcBef>
            </a:pPr>
            <a:r>
              <a:rPr lang="it-IT" sz="4500" spc="-95" dirty="0" smtClean="0">
                <a:solidFill>
                  <a:srgbClr val="000000"/>
                </a:solidFill>
              </a:rPr>
              <a:t>OBIETTIVO GENERALE DEL PROGETTO</a:t>
            </a:r>
            <a:endParaRPr sz="35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-127000" y="1294874"/>
            <a:ext cx="12725400" cy="815094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endParaRPr lang="it-IT" sz="3200" dirty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una </a:t>
            </a:r>
            <a:r>
              <a:rPr lang="it-IT" sz="4800" dirty="0">
                <a:solidFill>
                  <a:srgbClr val="C00000"/>
                </a:solidFill>
              </a:rPr>
              <a:t>elaborazione condivisa </a:t>
            </a:r>
            <a:r>
              <a:rPr lang="it-IT" sz="4800" dirty="0" smtClean="0">
                <a:solidFill>
                  <a:srgbClr val="C00000"/>
                </a:solidFill>
              </a:rPr>
              <a:t>e partecipata 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del </a:t>
            </a:r>
            <a:r>
              <a:rPr lang="it-IT" sz="4800" b="1" dirty="0">
                <a:solidFill>
                  <a:srgbClr val="C00000"/>
                </a:solidFill>
              </a:rPr>
              <a:t>Patto Educativo di Corresponsabilità </a:t>
            </a:r>
            <a:endParaRPr lang="it-IT" sz="4800" b="1" dirty="0" smtClean="0">
              <a:solidFill>
                <a:srgbClr val="C00000"/>
              </a:solidFill>
            </a:endParaRPr>
          </a:p>
          <a:p>
            <a:pPr algn="ctr"/>
            <a:r>
              <a:rPr lang="it-IT" sz="2800" dirty="0" smtClean="0">
                <a:solidFill>
                  <a:srgbClr val="C00000"/>
                </a:solidFill>
              </a:rPr>
              <a:t>(DPR 235/2007)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 </a:t>
            </a:r>
            <a:r>
              <a:rPr lang="it-IT" sz="4800" dirty="0">
                <a:solidFill>
                  <a:srgbClr val="C00000"/>
                </a:solidFill>
              </a:rPr>
              <a:t>con l’orizzonte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dei </a:t>
            </a:r>
            <a:r>
              <a:rPr lang="it-IT" sz="4800" b="1" dirty="0">
                <a:solidFill>
                  <a:srgbClr val="C00000"/>
                </a:solidFill>
              </a:rPr>
              <a:t>Patti Educativi di Comunità, </a:t>
            </a:r>
            <a:endParaRPr lang="it-IT" sz="4800" b="1" dirty="0" smtClean="0">
              <a:solidFill>
                <a:srgbClr val="C00000"/>
              </a:solidFill>
            </a:endParaRPr>
          </a:p>
          <a:p>
            <a:pPr algn="ctr"/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>
                <a:solidFill>
                  <a:srgbClr val="C00000"/>
                </a:solidFill>
              </a:rPr>
              <a:t>p</a:t>
            </a:r>
            <a:r>
              <a:rPr lang="it-IT" sz="4800" dirty="0" smtClean="0">
                <a:solidFill>
                  <a:srgbClr val="C00000"/>
                </a:solidFill>
              </a:rPr>
              <a:t>er la costruzione di una 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“</a:t>
            </a:r>
            <a:r>
              <a:rPr lang="it-IT" sz="4800" b="1" dirty="0">
                <a:solidFill>
                  <a:srgbClr val="C00000"/>
                </a:solidFill>
              </a:rPr>
              <a:t>comunità locale</a:t>
            </a:r>
            <a:r>
              <a:rPr lang="it-IT" sz="4800" dirty="0" smtClean="0">
                <a:solidFill>
                  <a:srgbClr val="C00000"/>
                </a:solidFill>
              </a:rPr>
              <a:t>”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che si assume la responsabilità di essere “</a:t>
            </a:r>
            <a:r>
              <a:rPr lang="it-IT" sz="4800" b="1" dirty="0" smtClean="0">
                <a:solidFill>
                  <a:srgbClr val="C00000"/>
                </a:solidFill>
              </a:rPr>
              <a:t>educante”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dirty="0" smtClean="0">
                <a:solidFill>
                  <a:srgbClr val="C00000"/>
                </a:solidFill>
              </a:rPr>
              <a:t>(</a:t>
            </a:r>
            <a:r>
              <a:rPr lang="it-IT" dirty="0">
                <a:solidFill>
                  <a:srgbClr val="C00000"/>
                </a:solidFill>
              </a:rPr>
              <a:t>M. </a:t>
            </a:r>
            <a:r>
              <a:rPr lang="it-IT" dirty="0" err="1">
                <a:solidFill>
                  <a:srgbClr val="C00000"/>
                </a:solidFill>
              </a:rPr>
              <a:t>Braghero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smtClean="0">
                <a:solidFill>
                  <a:srgbClr val="C00000"/>
                </a:solidFill>
              </a:rPr>
              <a:t>– Linee </a:t>
            </a:r>
            <a:r>
              <a:rPr lang="it-IT" dirty="0">
                <a:solidFill>
                  <a:srgbClr val="C00000"/>
                </a:solidFill>
              </a:rPr>
              <a:t>guida per patti Educativi di Comunità – Quaderno online</a:t>
            </a:r>
          </a:p>
          <a:p>
            <a:pPr algn="ctr"/>
            <a:r>
              <a:rPr lang="it-IT" dirty="0">
                <a:solidFill>
                  <a:srgbClr val="C00000"/>
                </a:solidFill>
              </a:rPr>
              <a:t>Fondazione CRC- luglio 2024).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6800" y="210200"/>
            <a:ext cx="1530100" cy="113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4564769-926F-69CD-4852-EEBF3064D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53778"/>
            <a:ext cx="2571500" cy="955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0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1312" y="204424"/>
            <a:ext cx="9724887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925"/>
              </a:lnSpc>
              <a:spcBef>
                <a:spcPts val="100"/>
              </a:spcBef>
            </a:pPr>
            <a:r>
              <a:rPr lang="it-IT" sz="4500" spc="-95" dirty="0" smtClean="0">
                <a:solidFill>
                  <a:srgbClr val="000000"/>
                </a:solidFill>
              </a:rPr>
              <a:t>PARTECIPAZIONE E ADESIONE </a:t>
            </a:r>
            <a:endParaRPr sz="35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2600" y="1294874"/>
            <a:ext cx="12115800" cy="704295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L’accordo </a:t>
            </a:r>
            <a:r>
              <a:rPr lang="it-IT" sz="4800" dirty="0">
                <a:solidFill>
                  <a:srgbClr val="C00000"/>
                </a:solidFill>
              </a:rPr>
              <a:t>è aperto alle istituzioni scolastiche siciliane, sia statali che paritarie, agli enti locali e a varie organizzazioni del terzo settore.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Per il primo anno </a:t>
            </a:r>
            <a:r>
              <a:rPr lang="it-IT" sz="4800" dirty="0" err="1" smtClean="0">
                <a:solidFill>
                  <a:srgbClr val="C00000"/>
                </a:solidFill>
              </a:rPr>
              <a:t>a.s.</a:t>
            </a:r>
            <a:r>
              <a:rPr lang="it-IT" sz="4800" dirty="0" smtClean="0">
                <a:solidFill>
                  <a:srgbClr val="C00000"/>
                </a:solidFill>
              </a:rPr>
              <a:t> 2024/25  57 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per un totale di </a:t>
            </a:r>
            <a:r>
              <a:rPr lang="it-IT" sz="4800" b="1" dirty="0" smtClean="0">
                <a:solidFill>
                  <a:srgbClr val="C00000"/>
                </a:solidFill>
              </a:rPr>
              <a:t>79 </a:t>
            </a:r>
            <a:r>
              <a:rPr lang="it-IT" sz="4800" dirty="0" smtClean="0">
                <a:solidFill>
                  <a:srgbClr val="C00000"/>
                </a:solidFill>
              </a:rPr>
              <a:t> </a:t>
            </a:r>
            <a:r>
              <a:rPr lang="it-IT" sz="4800" dirty="0">
                <a:solidFill>
                  <a:srgbClr val="C00000"/>
                </a:solidFill>
              </a:rPr>
              <a:t>istituti scolastici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3600" dirty="0" smtClean="0">
                <a:solidFill>
                  <a:srgbClr val="C00000"/>
                </a:solidFill>
              </a:rPr>
              <a:t>(compresi gli istituti siciliani  che già fanno parte della RSD nazionale)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 </a:t>
            </a:r>
            <a:r>
              <a:rPr lang="it-IT" sz="4800" dirty="0">
                <a:solidFill>
                  <a:srgbClr val="C00000"/>
                </a:solidFill>
              </a:rPr>
              <a:t>possibilità di includere ulteriori istituzioni nei due anni </a:t>
            </a:r>
            <a:r>
              <a:rPr lang="it-IT" sz="4800" dirty="0" smtClean="0">
                <a:solidFill>
                  <a:srgbClr val="C00000"/>
                </a:solidFill>
              </a:rPr>
              <a:t>successivi</a:t>
            </a:r>
            <a:endParaRPr lang="it-IT" dirty="0">
              <a:solidFill>
                <a:srgbClr val="C000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600" y="0"/>
            <a:ext cx="1864360" cy="1385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200" y="8296166"/>
            <a:ext cx="1970858" cy="8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6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20800" y="1981200"/>
            <a:ext cx="10972800" cy="7010400"/>
          </a:xfrm>
        </p:spPr>
        <p:txBody>
          <a:bodyPr/>
          <a:lstStyle/>
          <a:p>
            <a:endParaRPr lang="it-IT" dirty="0" smtClean="0"/>
          </a:p>
          <a:p>
            <a:r>
              <a:rPr lang="it-IT" sz="4800" b="0" dirty="0" smtClean="0"/>
              <a:t>SONO STATE INDIVIDUATE, IN SEGUITO AD AVVISO, 57 SCUOLE INTERESSATE COSI’ SUDDIVISE TRA LE PROVINCE:</a:t>
            </a:r>
          </a:p>
          <a:p>
            <a:r>
              <a:rPr lang="it-IT" sz="4800" b="0" dirty="0" smtClean="0"/>
              <a:t>Agrigento 12 Caltanissetta1 Catania 6</a:t>
            </a:r>
          </a:p>
          <a:p>
            <a:r>
              <a:rPr lang="it-IT" sz="4800" b="0" dirty="0" smtClean="0"/>
              <a:t>Messina 7 Palermo 18 Ragusa 2 Trapani 4 Siracusa 7 </a:t>
            </a:r>
          </a:p>
          <a:p>
            <a:endParaRPr lang="it-IT" sz="4800" b="0" dirty="0" smtClean="0"/>
          </a:p>
          <a:p>
            <a:endParaRPr lang="it-IT" sz="4800" b="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0" y="533400"/>
            <a:ext cx="2743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43100" y="2040666"/>
            <a:ext cx="9969500" cy="12285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60"/>
              </a:spcBef>
            </a:pPr>
            <a:r>
              <a:rPr sz="5000" b="1" spc="-80" dirty="0" smtClean="0">
                <a:solidFill>
                  <a:srgbClr val="941100"/>
                </a:solidFill>
                <a:latin typeface="Verdana"/>
                <a:cs typeface="Verdana"/>
              </a:rPr>
              <a:t>LA</a:t>
            </a:r>
            <a:r>
              <a:rPr sz="5000" b="1" spc="-710" dirty="0" smtClean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sz="5000" b="1" spc="-225" dirty="0" smtClean="0">
                <a:solidFill>
                  <a:srgbClr val="941100"/>
                </a:solidFill>
                <a:latin typeface="Verdana"/>
                <a:cs typeface="Verdana"/>
              </a:rPr>
              <a:t>FORMAZIONE</a:t>
            </a:r>
            <a:r>
              <a:rPr lang="it-IT" sz="5000" b="1" spc="-225" dirty="0" smtClean="0">
                <a:solidFill>
                  <a:srgbClr val="941100"/>
                </a:solidFill>
                <a:latin typeface="Verdana"/>
                <a:cs typeface="Verdana"/>
              </a:rPr>
              <a:t> ONLINE</a:t>
            </a:r>
            <a:endParaRPr lang="it-IT" sz="5000" b="1" spc="-225" dirty="0">
              <a:solidFill>
                <a:srgbClr val="94110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it-IT" sz="2400" dirty="0" smtClean="0">
                <a:solidFill>
                  <a:srgbClr val="C00000"/>
                </a:solidFill>
                <a:latin typeface="Verdana"/>
                <a:cs typeface="Verdana"/>
              </a:rPr>
              <a:t>Curata dall’Università </a:t>
            </a:r>
            <a:r>
              <a:rPr lang="it-IT" sz="2400" dirty="0">
                <a:solidFill>
                  <a:srgbClr val="C00000"/>
                </a:solidFill>
                <a:latin typeface="Verdana"/>
                <a:cs typeface="Verdana"/>
              </a:rPr>
              <a:t>di Pisa e da </a:t>
            </a:r>
            <a:r>
              <a:rPr lang="it-IT" sz="2400" dirty="0" err="1">
                <a:solidFill>
                  <a:srgbClr val="C00000"/>
                </a:solidFill>
                <a:latin typeface="Verdana"/>
                <a:cs typeface="Verdana"/>
              </a:rPr>
              <a:t>CivicaMente</a:t>
            </a:r>
            <a:r>
              <a:rPr lang="it-IT" sz="2400" dirty="0">
                <a:solidFill>
                  <a:srgbClr val="C00000"/>
                </a:solidFill>
                <a:latin typeface="Verdana"/>
                <a:cs typeface="Verdana"/>
              </a:rPr>
              <a:t>-Dialogicamente</a:t>
            </a:r>
            <a:endParaRPr sz="24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06400" y="3962400"/>
            <a:ext cx="11430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dirty="0" smtClean="0">
                <a:solidFill>
                  <a:srgbClr val="C00000"/>
                </a:solidFill>
              </a:rPr>
              <a:t>Intanto, si affianca a questo progetto la Formazione </a:t>
            </a:r>
            <a:r>
              <a:rPr lang="it-IT" sz="4400" dirty="0">
                <a:solidFill>
                  <a:srgbClr val="C00000"/>
                </a:solidFill>
              </a:rPr>
              <a:t>per i </a:t>
            </a:r>
            <a:r>
              <a:rPr lang="it-IT" sz="4400" dirty="0" smtClean="0">
                <a:solidFill>
                  <a:srgbClr val="C00000"/>
                </a:solidFill>
              </a:rPr>
              <a:t>dirigenti e i docenti aderenti alla Rete Nazionale e all’Accordo di Rete Nazionale </a:t>
            </a:r>
            <a:endParaRPr lang="it-IT" sz="4400" dirty="0">
              <a:solidFill>
                <a:srgbClr val="C0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00" y="408339"/>
            <a:ext cx="3638592" cy="1543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43100" y="2040666"/>
            <a:ext cx="911860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60"/>
              </a:spcBef>
            </a:pPr>
            <a:r>
              <a:rPr lang="it-IT" sz="5000" b="1" spc="-80" dirty="0" smtClean="0">
                <a:solidFill>
                  <a:srgbClr val="941100"/>
                </a:solidFill>
                <a:latin typeface="Verdana"/>
                <a:cs typeface="Verdana"/>
              </a:rPr>
              <a:t>TEMI DELLA FORMAZIONE </a:t>
            </a:r>
            <a:endParaRPr lang="it-IT" sz="5000" b="1" spc="-225" dirty="0" smtClean="0">
              <a:solidFill>
                <a:srgbClr val="941100"/>
              </a:solidFill>
              <a:latin typeface="Verdana"/>
              <a:cs typeface="Verdana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16000" y="4138136"/>
            <a:ext cx="1021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>
                <a:solidFill>
                  <a:srgbClr val="C00000"/>
                </a:solidFill>
              </a:rPr>
              <a:t>consapevolezza </a:t>
            </a:r>
            <a:r>
              <a:rPr lang="it-IT" sz="4000" dirty="0" smtClean="0">
                <a:solidFill>
                  <a:srgbClr val="C00000"/>
                </a:solidFill>
              </a:rPr>
              <a:t>partecipativa </a:t>
            </a:r>
          </a:p>
          <a:p>
            <a:r>
              <a:rPr lang="it-IT" sz="4000" dirty="0" smtClean="0">
                <a:solidFill>
                  <a:srgbClr val="C00000"/>
                </a:solidFill>
              </a:rPr>
              <a:t> </a:t>
            </a:r>
            <a:r>
              <a:rPr lang="it-IT" sz="4000" dirty="0">
                <a:solidFill>
                  <a:srgbClr val="C00000"/>
                </a:solidFill>
              </a:rPr>
              <a:t>pratiche </a:t>
            </a:r>
            <a:r>
              <a:rPr lang="it-IT" sz="4000" dirty="0" smtClean="0">
                <a:solidFill>
                  <a:srgbClr val="C00000"/>
                </a:solidFill>
              </a:rPr>
              <a:t>dialogiche </a:t>
            </a:r>
            <a:r>
              <a:rPr lang="it-IT" sz="4000" dirty="0">
                <a:solidFill>
                  <a:srgbClr val="C00000"/>
                </a:solidFill>
              </a:rPr>
              <a:t>facilitazione dei dialoghi tra docenti e famiglie e il coinvolgimento attivo degli studenti </a:t>
            </a:r>
            <a:endParaRPr lang="it-IT" sz="4000" dirty="0" smtClean="0">
              <a:solidFill>
                <a:srgbClr val="C00000"/>
              </a:solidFill>
            </a:endParaRPr>
          </a:p>
          <a:p>
            <a:r>
              <a:rPr lang="it-IT" sz="4000" dirty="0" smtClean="0">
                <a:solidFill>
                  <a:srgbClr val="C00000"/>
                </a:solidFill>
              </a:rPr>
              <a:t>attività di intelligenza </a:t>
            </a:r>
            <a:r>
              <a:rPr lang="it-IT" sz="4000" dirty="0">
                <a:solidFill>
                  <a:srgbClr val="C00000"/>
                </a:solidFill>
              </a:rPr>
              <a:t>emotiva </a:t>
            </a:r>
            <a:endParaRPr lang="it-IT" sz="4000" dirty="0" smtClean="0">
              <a:solidFill>
                <a:srgbClr val="C00000"/>
              </a:solidFill>
            </a:endParaRPr>
          </a:p>
          <a:p>
            <a:r>
              <a:rPr lang="it-IT" sz="4000" dirty="0" smtClean="0">
                <a:solidFill>
                  <a:srgbClr val="C00000"/>
                </a:solidFill>
              </a:rPr>
              <a:t>processi </a:t>
            </a:r>
            <a:r>
              <a:rPr lang="it-IT" sz="4000" dirty="0">
                <a:solidFill>
                  <a:srgbClr val="C00000"/>
                </a:solidFill>
              </a:rPr>
              <a:t>di </a:t>
            </a:r>
            <a:r>
              <a:rPr lang="it-IT" sz="4000" dirty="0" err="1">
                <a:solidFill>
                  <a:srgbClr val="C00000"/>
                </a:solidFill>
              </a:rPr>
              <a:t>coaching</a:t>
            </a:r>
            <a:r>
              <a:rPr lang="it-IT" sz="4000" dirty="0">
                <a:solidFill>
                  <a:srgbClr val="C00000"/>
                </a:solidFill>
              </a:rPr>
              <a:t> per dirigenti e consigli di classe.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400" y="381000"/>
            <a:ext cx="4552992" cy="19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360" y="325072"/>
            <a:ext cx="934099" cy="10378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71809" y="1486939"/>
            <a:ext cx="12164695" cy="7768602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lang="it-IT" b="1" spc="-130" dirty="0">
                <a:latin typeface="Verdana"/>
                <a:cs typeface="Verdana"/>
              </a:rPr>
              <a:t>La</a:t>
            </a:r>
            <a:r>
              <a:rPr lang="it-IT" b="1" spc="-220" dirty="0">
                <a:latin typeface="Verdana"/>
                <a:cs typeface="Verdana"/>
              </a:rPr>
              <a:t> </a:t>
            </a:r>
            <a:r>
              <a:rPr lang="it-IT" b="1" spc="-95" dirty="0">
                <a:latin typeface="Verdana"/>
                <a:cs typeface="Verdana"/>
              </a:rPr>
              <a:t>Rete</a:t>
            </a:r>
            <a:r>
              <a:rPr lang="it-IT" b="1" spc="-215" dirty="0">
                <a:latin typeface="Verdana"/>
                <a:cs typeface="Verdana"/>
              </a:rPr>
              <a:t> </a:t>
            </a:r>
            <a:r>
              <a:rPr lang="it-IT" b="1" spc="-80" dirty="0">
                <a:latin typeface="Verdana"/>
                <a:cs typeface="Verdana"/>
              </a:rPr>
              <a:t>Scuole</a:t>
            </a:r>
            <a:r>
              <a:rPr lang="it-IT" b="1" spc="-215" dirty="0">
                <a:latin typeface="Verdana"/>
                <a:cs typeface="Verdana"/>
              </a:rPr>
              <a:t> </a:t>
            </a:r>
            <a:r>
              <a:rPr lang="it-IT" b="1" spc="-80" dirty="0">
                <a:latin typeface="Verdana"/>
                <a:cs typeface="Verdana"/>
              </a:rPr>
              <a:t>Dialogiche</a:t>
            </a:r>
            <a:r>
              <a:rPr lang="it-IT" b="1" spc="-220" dirty="0">
                <a:latin typeface="Verdana"/>
                <a:cs typeface="Verdana"/>
              </a:rPr>
              <a:t> </a:t>
            </a:r>
            <a:r>
              <a:rPr lang="it-IT" b="1" spc="-85" dirty="0">
                <a:latin typeface="Verdana"/>
                <a:cs typeface="Verdana"/>
              </a:rPr>
              <a:t>manifesta</a:t>
            </a:r>
            <a:r>
              <a:rPr lang="it-IT" b="1" spc="-215" dirty="0">
                <a:latin typeface="Verdana"/>
                <a:cs typeface="Verdana"/>
              </a:rPr>
              <a:t> </a:t>
            </a:r>
            <a:r>
              <a:rPr lang="it-IT" b="1" spc="-55" dirty="0">
                <a:latin typeface="Verdana"/>
                <a:cs typeface="Verdana"/>
              </a:rPr>
              <a:t>i</a:t>
            </a:r>
            <a:r>
              <a:rPr lang="it-IT" b="1" spc="-215" dirty="0">
                <a:latin typeface="Verdana"/>
                <a:cs typeface="Verdana"/>
              </a:rPr>
              <a:t> </a:t>
            </a:r>
            <a:r>
              <a:rPr lang="it-IT" b="1" spc="-75" dirty="0">
                <a:latin typeface="Verdana"/>
                <a:cs typeface="Verdana"/>
              </a:rPr>
              <a:t>propri</a:t>
            </a:r>
            <a:r>
              <a:rPr lang="it-IT" b="1" spc="-220" dirty="0">
                <a:latin typeface="Verdana"/>
                <a:cs typeface="Verdana"/>
              </a:rPr>
              <a:t> </a:t>
            </a:r>
            <a:r>
              <a:rPr lang="it-IT" b="1" spc="-65" dirty="0">
                <a:latin typeface="Verdana"/>
                <a:cs typeface="Verdana"/>
              </a:rPr>
              <a:t>intenti</a:t>
            </a:r>
            <a:r>
              <a:rPr lang="it-IT" b="1" spc="-215" dirty="0">
                <a:latin typeface="Verdana"/>
                <a:cs typeface="Verdana"/>
              </a:rPr>
              <a:t> </a:t>
            </a:r>
            <a:r>
              <a:rPr lang="it-IT" b="1" spc="-80" dirty="0">
                <a:latin typeface="Verdana"/>
                <a:cs typeface="Verdana"/>
              </a:rPr>
              <a:t>rivolti</a:t>
            </a:r>
            <a:r>
              <a:rPr lang="it-IT" b="1" spc="-215" dirty="0">
                <a:latin typeface="Verdana"/>
                <a:cs typeface="Verdana"/>
              </a:rPr>
              <a:t> </a:t>
            </a:r>
            <a:r>
              <a:rPr lang="it-IT" b="1" spc="-204" dirty="0">
                <a:latin typeface="Verdana"/>
                <a:cs typeface="Verdana"/>
              </a:rPr>
              <a:t>a:</a:t>
            </a:r>
            <a:endParaRPr lang="it-IT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lang="it-IT" b="1" spc="-110" dirty="0">
                <a:solidFill>
                  <a:srgbClr val="941100"/>
                </a:solidFill>
                <a:latin typeface="Verdana"/>
                <a:cs typeface="Verdana"/>
              </a:rPr>
              <a:t>Pensare</a:t>
            </a:r>
            <a:r>
              <a:rPr lang="it-IT" b="1" spc="-215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85" dirty="0">
                <a:solidFill>
                  <a:srgbClr val="941100"/>
                </a:solidFill>
                <a:latin typeface="Verdana"/>
                <a:cs typeface="Verdana"/>
              </a:rPr>
              <a:t>insieme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85" dirty="0">
                <a:solidFill>
                  <a:srgbClr val="941100"/>
                </a:solidFill>
                <a:latin typeface="Verdana"/>
                <a:cs typeface="Verdana"/>
              </a:rPr>
              <a:t>per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80" dirty="0">
                <a:solidFill>
                  <a:srgbClr val="941100"/>
                </a:solidFill>
                <a:latin typeface="Verdana"/>
                <a:cs typeface="Verdana"/>
              </a:rPr>
              <a:t>poter</a:t>
            </a:r>
            <a:r>
              <a:rPr lang="it-IT" b="1" spc="-215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100" dirty="0">
                <a:solidFill>
                  <a:srgbClr val="941100"/>
                </a:solidFill>
                <a:latin typeface="Verdana"/>
                <a:cs typeface="Verdana"/>
              </a:rPr>
              <a:t>agire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85" dirty="0">
                <a:solidFill>
                  <a:srgbClr val="941100"/>
                </a:solidFill>
                <a:latin typeface="Verdana"/>
                <a:cs typeface="Verdana"/>
              </a:rPr>
              <a:t>insieme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85" dirty="0">
                <a:solidFill>
                  <a:srgbClr val="941100"/>
                </a:solidFill>
                <a:latin typeface="Verdana"/>
                <a:cs typeface="Verdana"/>
              </a:rPr>
              <a:t>per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95" dirty="0">
                <a:solidFill>
                  <a:srgbClr val="941100"/>
                </a:solidFill>
                <a:latin typeface="Verdana"/>
                <a:cs typeface="Verdana"/>
              </a:rPr>
              <a:t>realizzare</a:t>
            </a:r>
            <a:r>
              <a:rPr lang="it-IT" b="1" spc="-215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45" dirty="0">
                <a:solidFill>
                  <a:srgbClr val="941100"/>
                </a:solidFill>
                <a:latin typeface="Verdana"/>
                <a:cs typeface="Verdana"/>
              </a:rPr>
              <a:t>il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75" dirty="0">
                <a:solidFill>
                  <a:srgbClr val="941100"/>
                </a:solidFill>
                <a:latin typeface="Verdana"/>
                <a:cs typeface="Verdana"/>
              </a:rPr>
              <a:t>futuro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75" dirty="0">
                <a:solidFill>
                  <a:srgbClr val="941100"/>
                </a:solidFill>
                <a:latin typeface="Verdana"/>
                <a:cs typeface="Verdana"/>
              </a:rPr>
              <a:t>che</a:t>
            </a:r>
            <a:r>
              <a:rPr lang="it-IT" b="1" spc="-215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100" dirty="0">
                <a:solidFill>
                  <a:srgbClr val="941100"/>
                </a:solidFill>
                <a:latin typeface="Verdana"/>
                <a:cs typeface="Verdana"/>
              </a:rPr>
              <a:t>desideriamo: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140" dirty="0">
                <a:solidFill>
                  <a:srgbClr val="941100"/>
                </a:solidFill>
                <a:latin typeface="Verdana"/>
                <a:cs typeface="Verdana"/>
              </a:rPr>
              <a:t>Imparare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125" dirty="0">
                <a:solidFill>
                  <a:srgbClr val="941100"/>
                </a:solidFill>
                <a:latin typeface="Verdana"/>
                <a:cs typeface="Verdana"/>
              </a:rPr>
              <a:t>a</a:t>
            </a:r>
            <a:r>
              <a:rPr lang="it-IT" b="1" spc="-210" dirty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b="1" spc="-105" dirty="0">
                <a:solidFill>
                  <a:srgbClr val="941100"/>
                </a:solidFill>
                <a:latin typeface="Verdana"/>
                <a:cs typeface="Verdana"/>
              </a:rPr>
              <a:t>Diventare</a:t>
            </a:r>
            <a:endParaRPr lang="it-IT" dirty="0">
              <a:latin typeface="Verdana"/>
              <a:cs typeface="Verdana"/>
            </a:endParaRPr>
          </a:p>
          <a:p>
            <a:pPr marL="12700" marR="5080" algn="just">
              <a:lnSpc>
                <a:spcPct val="101899"/>
              </a:lnSpc>
              <a:spcBef>
                <a:spcPts val="994"/>
              </a:spcBef>
              <a:buAutoNum type="arabicPeriod"/>
              <a:tabLst>
                <a:tab pos="204470" algn="l"/>
              </a:tabLst>
            </a:pP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Un’etica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della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responsabilità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che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0" dirty="0">
                <a:solidFill>
                  <a:srgbClr val="C00000"/>
                </a:solidFill>
                <a:latin typeface="Verdana"/>
                <a:cs typeface="Verdana"/>
              </a:rPr>
              <a:t>valorizzi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le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competenze,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0" dirty="0">
                <a:solidFill>
                  <a:srgbClr val="C00000"/>
                </a:solidFill>
                <a:latin typeface="Verdana"/>
                <a:cs typeface="Verdana"/>
              </a:rPr>
              <a:t>salvaguardi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la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fecondità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dell’ambiente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40" dirty="0">
                <a:solidFill>
                  <a:srgbClr val="C00000"/>
                </a:solidFill>
                <a:latin typeface="Verdana"/>
                <a:cs typeface="Verdana"/>
              </a:rPr>
              <a:t>scolastico, </a:t>
            </a:r>
            <a:r>
              <a:rPr lang="it-IT" sz="2000" i="1" spc="-62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60" dirty="0">
                <a:solidFill>
                  <a:srgbClr val="C00000"/>
                </a:solidFill>
                <a:latin typeface="Verdana"/>
                <a:cs typeface="Verdana"/>
              </a:rPr>
              <a:t>favorisca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le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relazioni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5" dirty="0">
                <a:solidFill>
                  <a:srgbClr val="C00000"/>
                </a:solidFill>
                <a:latin typeface="Verdana"/>
                <a:cs typeface="Verdana"/>
              </a:rPr>
              <a:t>volte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alla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co-costruzione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dell’alleanza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educativa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della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comunità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educante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251460" indent="-239395" algn="just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252095" algn="l"/>
              </a:tabLst>
            </a:pP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Promuovere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una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coscienza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democratica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fondata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sulla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responsabilità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tutti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ciascuno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209550" algn="just">
              <a:lnSpc>
                <a:spcPct val="101899"/>
              </a:lnSpc>
              <a:spcBef>
                <a:spcPts val="500"/>
              </a:spcBef>
            </a:pPr>
            <a:r>
              <a:rPr lang="it-IT" sz="2000" i="1" spc="-95" dirty="0">
                <a:solidFill>
                  <a:srgbClr val="C00000"/>
                </a:solidFill>
                <a:latin typeface="Verdana"/>
                <a:cs typeface="Verdana"/>
              </a:rPr>
              <a:t>3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5" dirty="0">
                <a:solidFill>
                  <a:srgbClr val="C00000"/>
                </a:solidFill>
                <a:latin typeface="Verdana"/>
                <a:cs typeface="Verdana"/>
              </a:rPr>
              <a:t>Vivere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praticare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una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 err="1">
                <a:solidFill>
                  <a:srgbClr val="C00000"/>
                </a:solidFill>
                <a:latin typeface="Verdana"/>
                <a:cs typeface="Verdana"/>
              </a:rPr>
              <a:t>dialogicità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costante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nell’apertura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0" dirty="0">
                <a:solidFill>
                  <a:srgbClr val="C00000"/>
                </a:solidFill>
                <a:latin typeface="Verdana"/>
                <a:cs typeface="Verdana"/>
              </a:rPr>
              <a:t>all’altro,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tenendo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>
                <a:solidFill>
                  <a:srgbClr val="C00000"/>
                </a:solidFill>
                <a:latin typeface="Verdana"/>
                <a:cs typeface="Verdana"/>
              </a:rPr>
              <a:t>conto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del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45" dirty="0">
                <a:solidFill>
                  <a:srgbClr val="C00000"/>
                </a:solidFill>
                <a:latin typeface="Verdana"/>
                <a:cs typeface="Verdana"/>
              </a:rPr>
              <a:t>valore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aggiunto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che </a:t>
            </a:r>
            <a:r>
              <a:rPr lang="it-IT" sz="2000" i="1" spc="-61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sempre</a:t>
            </a:r>
            <a:r>
              <a:rPr lang="it-IT" sz="2000" i="1" spc="-17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il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confronto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rappresenta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125730" algn="just">
              <a:lnSpc>
                <a:spcPct val="101899"/>
              </a:lnSpc>
              <a:spcBef>
                <a:spcPts val="500"/>
              </a:spcBef>
              <a:buAutoNum type="arabicPeriod" startAt="4"/>
              <a:tabLst>
                <a:tab pos="255270" algn="l"/>
              </a:tabLst>
            </a:pP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Spingere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all’impegno,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al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coinvolgimento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alla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collaborazione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0" dirty="0">
                <a:solidFill>
                  <a:srgbClr val="C00000"/>
                </a:solidFill>
                <a:latin typeface="Verdana"/>
                <a:cs typeface="Verdana"/>
              </a:rPr>
              <a:t>con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5" dirty="0">
                <a:solidFill>
                  <a:srgbClr val="C00000"/>
                </a:solidFill>
                <a:latin typeface="Verdana"/>
                <a:cs typeface="Verdana"/>
              </a:rPr>
              <a:t>altre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65" dirty="0">
                <a:solidFill>
                  <a:srgbClr val="C00000"/>
                </a:solidFill>
                <a:latin typeface="Verdana"/>
                <a:cs typeface="Verdana"/>
              </a:rPr>
              <a:t>realtà,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per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promuovere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il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diritto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 </a:t>
            </a:r>
            <a:r>
              <a:rPr lang="it-IT" sz="2000" i="1" spc="-62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ciascuno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0" dirty="0">
                <a:solidFill>
                  <a:srgbClr val="C00000"/>
                </a:solidFill>
                <a:latin typeface="Verdana"/>
                <a:cs typeface="Verdana"/>
              </a:rPr>
              <a:t>favorirne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le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0" dirty="0">
                <a:solidFill>
                  <a:srgbClr val="C00000"/>
                </a:solidFill>
                <a:latin typeface="Verdana"/>
                <a:cs typeface="Verdana"/>
              </a:rPr>
              <a:t>potenzialità: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sviluppare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le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 err="1">
                <a:solidFill>
                  <a:srgbClr val="C00000"/>
                </a:solidFill>
                <a:latin typeface="Verdana"/>
                <a:cs typeface="Verdana"/>
              </a:rPr>
              <a:t>capability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tutti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ciascuno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260350" indent="-248285" algn="just">
              <a:lnSpc>
                <a:spcPct val="100000"/>
              </a:lnSpc>
              <a:spcBef>
                <a:spcPts val="540"/>
              </a:spcBef>
              <a:buAutoNum type="arabicPeriod" startAt="4"/>
              <a:tabLst>
                <a:tab pos="260985" algn="l"/>
              </a:tabLst>
            </a:pP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f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endere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le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esige</a:t>
            </a:r>
            <a:r>
              <a:rPr lang="it-IT" sz="2000" i="1" spc="-4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z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olletti</a:t>
            </a:r>
            <a:r>
              <a:rPr lang="it-IT" sz="2000" i="1" spc="-55" dirty="0">
                <a:solidFill>
                  <a:srgbClr val="C00000"/>
                </a:solidFill>
                <a:latin typeface="Verdana"/>
                <a:cs typeface="Verdana"/>
              </a:rPr>
              <a:t>v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del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bene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lang="it-IT" sz="2000" i="1" spc="40" dirty="0">
                <a:solidFill>
                  <a:srgbClr val="C00000"/>
                </a:solidFill>
                <a:latin typeface="Verdana"/>
                <a:cs typeface="Verdana"/>
              </a:rPr>
              <a:t>omune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466725" indent="119380" algn="just">
              <a:lnSpc>
                <a:spcPct val="101899"/>
              </a:lnSpc>
              <a:spcBef>
                <a:spcPts val="500"/>
              </a:spcBef>
              <a:buAutoNum type="arabicPeriod" startAt="4"/>
              <a:tabLst>
                <a:tab pos="385445" algn="l"/>
              </a:tabLst>
            </a:pP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Operare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per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la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5" dirty="0">
                <a:solidFill>
                  <a:srgbClr val="C00000"/>
                </a:solidFill>
                <a:latin typeface="Verdana"/>
                <a:cs typeface="Verdana"/>
              </a:rPr>
              <a:t>ricerca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nel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45" dirty="0">
                <a:solidFill>
                  <a:srgbClr val="C00000"/>
                </a:solidFill>
                <a:latin typeface="Verdana"/>
                <a:cs typeface="Verdana"/>
              </a:rPr>
              <a:t>campo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>
                <a:solidFill>
                  <a:srgbClr val="C00000"/>
                </a:solidFill>
                <a:latin typeface="Verdana"/>
                <a:cs typeface="Verdana"/>
              </a:rPr>
              <a:t>delle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buone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85" dirty="0">
                <a:solidFill>
                  <a:srgbClr val="C00000"/>
                </a:solidFill>
                <a:latin typeface="Verdana"/>
                <a:cs typeface="Verdana"/>
              </a:rPr>
              <a:t>prassi,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>
                <a:solidFill>
                  <a:srgbClr val="C00000"/>
                </a:solidFill>
                <a:latin typeface="Verdana"/>
                <a:cs typeface="Verdana"/>
              </a:rPr>
              <a:t>in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particolar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70" dirty="0">
                <a:solidFill>
                  <a:srgbClr val="C00000"/>
                </a:solidFill>
                <a:latin typeface="Verdana"/>
                <a:cs typeface="Verdana"/>
              </a:rPr>
              <a:t>modo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per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la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promozione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DPC&amp;M </a:t>
            </a:r>
            <a:r>
              <a:rPr lang="it-IT" sz="2000" i="1" spc="-62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 err="1">
                <a:solidFill>
                  <a:srgbClr val="C00000"/>
                </a:solidFill>
                <a:latin typeface="Verdana"/>
                <a:cs typeface="Verdana"/>
              </a:rPr>
              <a:t>Dialogical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 err="1">
                <a:solidFill>
                  <a:srgbClr val="C00000"/>
                </a:solidFill>
                <a:latin typeface="Verdana"/>
                <a:cs typeface="Verdana"/>
              </a:rPr>
              <a:t>Practice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 err="1">
                <a:solidFill>
                  <a:srgbClr val="C00000"/>
                </a:solidFill>
                <a:latin typeface="Verdana"/>
                <a:cs typeface="Verdana"/>
              </a:rPr>
              <a:t>Coaching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30" dirty="0">
                <a:solidFill>
                  <a:srgbClr val="C00000"/>
                </a:solidFill>
                <a:latin typeface="Verdana"/>
                <a:cs typeface="Verdana"/>
              </a:rPr>
              <a:t>&amp;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 err="1">
                <a:solidFill>
                  <a:srgbClr val="C00000"/>
                </a:solidFill>
                <a:latin typeface="Verdana"/>
                <a:cs typeface="Verdana"/>
              </a:rPr>
              <a:t>Mindfulness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,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>
                <a:solidFill>
                  <a:srgbClr val="C00000"/>
                </a:solidFill>
                <a:latin typeface="Verdana"/>
                <a:cs typeface="Verdana"/>
              </a:rPr>
              <a:t>in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questo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mostrando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la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concretezza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della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40" dirty="0">
                <a:solidFill>
                  <a:srgbClr val="C00000"/>
                </a:solidFill>
                <a:latin typeface="Verdana"/>
                <a:cs typeface="Verdana"/>
              </a:rPr>
              <a:t>sua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identità.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415290" algn="just">
              <a:lnSpc>
                <a:spcPct val="101899"/>
              </a:lnSpc>
              <a:spcBef>
                <a:spcPts val="500"/>
              </a:spcBef>
              <a:buAutoNum type="arabicPeriod" startAt="4"/>
              <a:tabLst>
                <a:tab pos="243204" algn="l"/>
              </a:tabLst>
            </a:pP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Porre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attenzione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alla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cura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del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5" dirty="0">
                <a:solidFill>
                  <a:srgbClr val="C00000"/>
                </a:solidFill>
                <a:latin typeface="Verdana"/>
                <a:cs typeface="Verdana"/>
              </a:rPr>
              <a:t>contesto,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all’ambiente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0" dirty="0">
                <a:solidFill>
                  <a:srgbClr val="C00000"/>
                </a:solidFill>
                <a:latin typeface="Verdana"/>
                <a:cs typeface="Verdana"/>
              </a:rPr>
              <a:t>arricchito,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alla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sicurezza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>
                <a:solidFill>
                  <a:srgbClr val="C00000"/>
                </a:solidFill>
                <a:latin typeface="Verdana"/>
                <a:cs typeface="Verdana"/>
              </a:rPr>
              <a:t>in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0" dirty="0">
                <a:solidFill>
                  <a:srgbClr val="C00000"/>
                </a:solidFill>
                <a:latin typeface="Verdana"/>
                <a:cs typeface="Verdana"/>
              </a:rPr>
              <a:t>cui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65" dirty="0">
                <a:solidFill>
                  <a:srgbClr val="C00000"/>
                </a:solidFill>
                <a:latin typeface="Verdana"/>
                <a:cs typeface="Verdana"/>
              </a:rPr>
              <a:t>esse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60" dirty="0">
                <a:solidFill>
                  <a:srgbClr val="C00000"/>
                </a:solidFill>
                <a:latin typeface="Verdana"/>
                <a:cs typeface="Verdana"/>
              </a:rPr>
              <a:t>si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incontrano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o </a:t>
            </a:r>
            <a:r>
              <a:rPr lang="it-IT" sz="2000" i="1" spc="-62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40" dirty="0">
                <a:solidFill>
                  <a:srgbClr val="C00000"/>
                </a:solidFill>
                <a:latin typeface="Verdana"/>
                <a:cs typeface="Verdana"/>
              </a:rPr>
              <a:t>vivono</a:t>
            </a:r>
            <a:r>
              <a:rPr lang="it-IT" sz="2000" i="1" spc="-17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la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loro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quotidianità.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734695" algn="just">
              <a:lnSpc>
                <a:spcPct val="101899"/>
              </a:lnSpc>
              <a:spcBef>
                <a:spcPts val="495"/>
              </a:spcBef>
              <a:buAutoNum type="arabicPeriod" startAt="4"/>
              <a:tabLst>
                <a:tab pos="265430" algn="l"/>
              </a:tabLst>
            </a:pP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Praticare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una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politica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centrata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sulla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interdipendenza,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0" dirty="0">
                <a:solidFill>
                  <a:srgbClr val="C00000"/>
                </a:solidFill>
                <a:latin typeface="Verdana"/>
                <a:cs typeface="Verdana"/>
              </a:rPr>
              <a:t>sulla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5" dirty="0">
                <a:solidFill>
                  <a:srgbClr val="C00000"/>
                </a:solidFill>
                <a:latin typeface="Verdana"/>
                <a:cs typeface="Verdana"/>
              </a:rPr>
              <a:t>inter-soggettività</a:t>
            </a:r>
            <a:r>
              <a:rPr lang="it-IT" sz="2000" i="1" spc="-1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5" dirty="0">
                <a:solidFill>
                  <a:srgbClr val="C00000"/>
                </a:solidFill>
                <a:latin typeface="Verdana"/>
                <a:cs typeface="Verdana"/>
              </a:rPr>
              <a:t>sull’interconnessione, </a:t>
            </a:r>
            <a:r>
              <a:rPr lang="it-IT" sz="2000" i="1" spc="-62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rendendo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il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ruolo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0" dirty="0">
                <a:solidFill>
                  <a:srgbClr val="C00000"/>
                </a:solidFill>
                <a:latin typeface="Verdana"/>
                <a:cs typeface="Verdana"/>
              </a:rPr>
              <a:t>ognuno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5" dirty="0">
                <a:solidFill>
                  <a:srgbClr val="C00000"/>
                </a:solidFill>
                <a:latin typeface="Verdana"/>
                <a:cs typeface="Verdana"/>
              </a:rPr>
              <a:t>attivo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nella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>
                <a:solidFill>
                  <a:srgbClr val="C00000"/>
                </a:solidFill>
                <a:latin typeface="Verdana"/>
                <a:cs typeface="Verdana"/>
              </a:rPr>
              <a:t>decodifica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" dirty="0">
                <a:solidFill>
                  <a:srgbClr val="C00000"/>
                </a:solidFill>
                <a:latin typeface="Verdana"/>
                <a:cs typeface="Verdana"/>
              </a:rPr>
              <a:t>ermeneutica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5" dirty="0">
                <a:solidFill>
                  <a:srgbClr val="C00000"/>
                </a:solidFill>
                <a:latin typeface="Verdana"/>
                <a:cs typeface="Verdana"/>
              </a:rPr>
              <a:t>degli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accadimenti.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264795" indent="-252729" algn="just">
              <a:lnSpc>
                <a:spcPct val="100000"/>
              </a:lnSpc>
              <a:spcBef>
                <a:spcPts val="540"/>
              </a:spcBef>
              <a:buAutoNum type="arabicPeriod" startAt="4"/>
              <a:tabLst>
                <a:tab pos="265430" algn="l"/>
              </a:tabLst>
            </a:pPr>
            <a:r>
              <a:rPr lang="it-IT" sz="2000" i="1" spc="-30" dirty="0">
                <a:solidFill>
                  <a:srgbClr val="C00000"/>
                </a:solidFill>
                <a:latin typeface="Verdana"/>
                <a:cs typeface="Verdana"/>
              </a:rPr>
              <a:t>Costruire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un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30" dirty="0">
                <a:solidFill>
                  <a:srgbClr val="C00000"/>
                </a:solidFill>
                <a:latin typeface="Verdana"/>
                <a:cs typeface="Verdana"/>
              </a:rPr>
              <a:t>tessuto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40" dirty="0">
                <a:solidFill>
                  <a:srgbClr val="C00000"/>
                </a:solidFill>
                <a:latin typeface="Verdana"/>
                <a:cs typeface="Verdana"/>
              </a:rPr>
              <a:t>attiva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solidarietà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5" dirty="0">
                <a:solidFill>
                  <a:srgbClr val="C00000"/>
                </a:solidFill>
                <a:latin typeface="Verdana"/>
                <a:cs typeface="Verdana"/>
              </a:rPr>
              <a:t>tra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75" dirty="0">
                <a:solidFill>
                  <a:srgbClr val="C00000"/>
                </a:solidFill>
                <a:latin typeface="Verdana"/>
                <a:cs typeface="Verdana"/>
              </a:rPr>
              <a:t>vari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soggetti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coinvolti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nel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65" dirty="0">
                <a:solidFill>
                  <a:srgbClr val="C00000"/>
                </a:solidFill>
                <a:latin typeface="Verdana"/>
                <a:cs typeface="Verdana"/>
              </a:rPr>
              <a:t>mondo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40" dirty="0">
                <a:solidFill>
                  <a:srgbClr val="C00000"/>
                </a:solidFill>
                <a:latin typeface="Verdana"/>
                <a:cs typeface="Verdana"/>
              </a:rPr>
              <a:t>scolastico.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595630" algn="just">
              <a:lnSpc>
                <a:spcPct val="101899"/>
              </a:lnSpc>
              <a:spcBef>
                <a:spcPts val="500"/>
              </a:spcBef>
              <a:buAutoNum type="arabicPeriod" startAt="4"/>
              <a:tabLst>
                <a:tab pos="367030" algn="l"/>
              </a:tabLst>
            </a:pPr>
            <a:r>
              <a:rPr lang="it-IT" sz="2000" i="1" spc="-35" dirty="0">
                <a:solidFill>
                  <a:srgbClr val="C00000"/>
                </a:solidFill>
                <a:latin typeface="Verdana"/>
                <a:cs typeface="Verdana"/>
              </a:rPr>
              <a:t>Caratterizzarsi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per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0" dirty="0">
                <a:solidFill>
                  <a:srgbClr val="C00000"/>
                </a:solidFill>
                <a:latin typeface="Verdana"/>
                <a:cs typeface="Verdana"/>
              </a:rPr>
              <a:t>una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costante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progettualità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che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promuova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metta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20" dirty="0">
                <a:solidFill>
                  <a:srgbClr val="C00000"/>
                </a:solidFill>
                <a:latin typeface="Verdana"/>
                <a:cs typeface="Verdana"/>
              </a:rPr>
              <a:t>in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10" dirty="0">
                <a:solidFill>
                  <a:srgbClr val="C00000"/>
                </a:solidFill>
                <a:latin typeface="Verdana"/>
                <a:cs typeface="Verdana"/>
              </a:rPr>
              <a:t>pratica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lang="it-IT" sz="2000" i="1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35" dirty="0">
                <a:solidFill>
                  <a:srgbClr val="C00000"/>
                </a:solidFill>
                <a:latin typeface="Verdana"/>
                <a:cs typeface="Verdana"/>
              </a:rPr>
              <a:t>punti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15" dirty="0">
                <a:solidFill>
                  <a:srgbClr val="C00000"/>
                </a:solidFill>
                <a:latin typeface="Verdana"/>
                <a:cs typeface="Verdana"/>
              </a:rPr>
              <a:t>precedenti</a:t>
            </a:r>
            <a:r>
              <a:rPr lang="it-IT" sz="2000" i="1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50" dirty="0">
                <a:solidFill>
                  <a:srgbClr val="C00000"/>
                </a:solidFill>
                <a:latin typeface="Verdana"/>
                <a:cs typeface="Verdana"/>
              </a:rPr>
              <a:t>di </a:t>
            </a:r>
            <a:r>
              <a:rPr lang="it-IT" sz="2000" i="1" spc="-61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dirty="0">
                <a:solidFill>
                  <a:srgbClr val="C00000"/>
                </a:solidFill>
                <a:latin typeface="Verdana"/>
                <a:cs typeface="Verdana"/>
              </a:rPr>
              <a:t>questo</a:t>
            </a:r>
            <a:r>
              <a:rPr lang="it-IT" sz="2000" i="1" spc="-17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2000" i="1" spc="-25" dirty="0">
                <a:solidFill>
                  <a:srgbClr val="C00000"/>
                </a:solidFill>
                <a:latin typeface="Verdana"/>
                <a:cs typeface="Verdana"/>
              </a:rPr>
              <a:t>Manifesto.</a:t>
            </a:r>
            <a:endParaRPr lang="it-IT" sz="2000" i="1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33678" y="465597"/>
            <a:ext cx="49377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210" dirty="0">
                <a:solidFill>
                  <a:srgbClr val="000000"/>
                </a:solidFill>
              </a:rPr>
              <a:t>MANIFES</a:t>
            </a:r>
            <a:r>
              <a:rPr sz="4500" spc="-320" dirty="0">
                <a:solidFill>
                  <a:srgbClr val="000000"/>
                </a:solidFill>
              </a:rPr>
              <a:t>T</a:t>
            </a:r>
            <a:r>
              <a:rPr sz="4500" spc="-229" dirty="0">
                <a:solidFill>
                  <a:srgbClr val="000000"/>
                </a:solidFill>
              </a:rPr>
              <a:t>O</a:t>
            </a:r>
            <a:r>
              <a:rPr sz="4500" spc="-640" dirty="0">
                <a:solidFill>
                  <a:srgbClr val="000000"/>
                </a:solidFill>
              </a:rPr>
              <a:t> </a:t>
            </a:r>
            <a:r>
              <a:rPr sz="4500" spc="-265" dirty="0">
                <a:solidFill>
                  <a:srgbClr val="000000"/>
                </a:solidFill>
              </a:rPr>
              <a:t>RSD</a:t>
            </a:r>
            <a:endParaRPr sz="450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112" y="228600"/>
            <a:ext cx="3181392" cy="1349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00" y="76200"/>
            <a:ext cx="8458200" cy="96774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8458200"/>
            <a:ext cx="2266992" cy="96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1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2600" y="152400"/>
            <a:ext cx="11100753" cy="2362200"/>
          </a:xfrm>
        </p:spPr>
        <p:txBody>
          <a:bodyPr/>
          <a:lstStyle/>
          <a:p>
            <a:r>
              <a:rPr lang="it-IT" dirty="0"/>
              <a:t>PER DIALOGICITÀ SI INTENDE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0" dirty="0">
                <a:solidFill>
                  <a:srgbClr val="000000"/>
                </a:solidFill>
                <a:latin typeface="Montserrat-Regular"/>
              </a:rPr>
              <a:t>UN MODO RESPONSIVO DI </a:t>
            </a:r>
            <a:r>
              <a:rPr lang="it-IT" b="0" dirty="0">
                <a:solidFill>
                  <a:srgbClr val="951100"/>
                </a:solidFill>
                <a:latin typeface="Montserrat-Black"/>
              </a:rPr>
              <a:t>STARE CON GLI ALTRI</a:t>
            </a:r>
          </a:p>
          <a:p>
            <a:pPr algn="ctr"/>
            <a:r>
              <a:rPr lang="it-IT" b="0" dirty="0">
                <a:solidFill>
                  <a:srgbClr val="000000"/>
                </a:solidFill>
                <a:latin typeface="Montserrat-Regular"/>
              </a:rPr>
              <a:t>CHE TRAE UN </a:t>
            </a:r>
            <a:r>
              <a:rPr lang="it-IT" dirty="0">
                <a:solidFill>
                  <a:srgbClr val="951100"/>
                </a:solidFill>
                <a:latin typeface="Montserrat-Bold"/>
              </a:rPr>
              <a:t>INTERESSE RISPETTOSO</a:t>
            </a:r>
          </a:p>
          <a:p>
            <a:pPr algn="ctr"/>
            <a:r>
              <a:rPr lang="it-IT" b="0" dirty="0">
                <a:solidFill>
                  <a:srgbClr val="000000"/>
                </a:solidFill>
                <a:latin typeface="Montserrat-Regular"/>
              </a:rPr>
              <a:t>DAL MODO IN CUI GLI ALTRI </a:t>
            </a:r>
            <a:r>
              <a:rPr lang="it-IT" dirty="0">
                <a:solidFill>
                  <a:srgbClr val="951100"/>
                </a:solidFill>
                <a:latin typeface="Montserrat-Bold"/>
              </a:rPr>
              <a:t>VEDONO LE COSE</a:t>
            </a:r>
          </a:p>
          <a:p>
            <a:pPr algn="ctr"/>
            <a:r>
              <a:rPr lang="it-IT" b="0" dirty="0">
                <a:solidFill>
                  <a:srgbClr val="000000"/>
                </a:solidFill>
                <a:latin typeface="Montserrat-Regular"/>
              </a:rPr>
              <a:t>DALLA LORO </a:t>
            </a:r>
            <a:r>
              <a:rPr lang="it-IT" dirty="0">
                <a:solidFill>
                  <a:srgbClr val="951100"/>
                </a:solidFill>
                <a:latin typeface="Montserrat-Bold"/>
              </a:rPr>
              <a:t>POSIZIONE UNICA</a:t>
            </a:r>
          </a:p>
          <a:p>
            <a:pPr algn="ctr"/>
            <a:r>
              <a:rPr lang="it-IT" dirty="0">
                <a:solidFill>
                  <a:srgbClr val="951100"/>
                </a:solidFill>
                <a:latin typeface="Montserrat-Bold"/>
              </a:rPr>
              <a:t>NEL MONDO SOCIALE</a:t>
            </a:r>
          </a:p>
          <a:p>
            <a:pPr algn="ctr"/>
            <a:r>
              <a:rPr lang="it-IT" dirty="0">
                <a:solidFill>
                  <a:srgbClr val="951100"/>
                </a:solidFill>
                <a:latin typeface="Montserrat-Bold"/>
              </a:rPr>
              <a:t>E DALLA VOLONTÀ</a:t>
            </a:r>
          </a:p>
          <a:p>
            <a:pPr algn="ctr"/>
            <a:r>
              <a:rPr lang="it-IT" dirty="0">
                <a:solidFill>
                  <a:srgbClr val="951100"/>
                </a:solidFill>
                <a:latin typeface="Montserrat-Bold"/>
              </a:rPr>
              <a:t>DI ARRICCHIRE LA COMPRENSIONE INSIEME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800" y="7162800"/>
            <a:ext cx="5009476" cy="251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776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44600" y="176604"/>
            <a:ext cx="10896599" cy="1538883"/>
          </a:xfrm>
        </p:spPr>
        <p:txBody>
          <a:bodyPr/>
          <a:lstStyle/>
          <a:p>
            <a:pPr algn="ctr"/>
            <a:r>
              <a:rPr lang="it-IT" dirty="0" smtClean="0"/>
              <a:t>Benvenuti </a:t>
            </a:r>
            <a:br>
              <a:rPr lang="it-IT" dirty="0" smtClean="0"/>
            </a:br>
            <a:r>
              <a:rPr lang="it-IT" dirty="0" smtClean="0"/>
              <a:t>per un triennio pieno di doni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635000" y="2514600"/>
            <a:ext cx="449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81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it-IT" sz="2800" b="1" i="1" dirty="0" smtClean="0">
                <a:solidFill>
                  <a:srgbClr val="81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fuori,</a:t>
            </a:r>
          </a:p>
          <a:p>
            <a:r>
              <a:rPr lang="it-IT" sz="2800" b="1" i="1" dirty="0" smtClean="0">
                <a:solidFill>
                  <a:srgbClr val="81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oltre a ciò che è giusto</a:t>
            </a:r>
          </a:p>
          <a:p>
            <a:r>
              <a:rPr lang="it-IT" sz="2800" b="1" i="1" dirty="0" smtClean="0">
                <a:solidFill>
                  <a:srgbClr val="81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a ciò che è sbagliato,</a:t>
            </a:r>
          </a:p>
          <a:p>
            <a:r>
              <a:rPr lang="it-IT" sz="2800" b="1" i="1" dirty="0" smtClean="0">
                <a:solidFill>
                  <a:srgbClr val="81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esiste un campo immenso.</a:t>
            </a:r>
          </a:p>
          <a:p>
            <a:r>
              <a:rPr lang="it-IT" sz="2800" b="1" i="1" dirty="0" smtClean="0">
                <a:solidFill>
                  <a:srgbClr val="81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 incontreremo lì</a:t>
            </a:r>
          </a:p>
          <a:p>
            <a:r>
              <a:rPr lang="it-IT" sz="2400" b="1" i="1" dirty="0" err="1" smtClean="0">
                <a:solidFill>
                  <a:srgbClr val="810000"/>
                </a:solidFill>
                <a:latin typeface="Calibri-BoldItalic"/>
              </a:rPr>
              <a:t>Jalal</a:t>
            </a:r>
            <a:r>
              <a:rPr lang="it-IT" sz="2400" b="1" i="1" dirty="0" smtClean="0">
                <a:solidFill>
                  <a:srgbClr val="810000"/>
                </a:solidFill>
                <a:latin typeface="Calibri-BoldItalic"/>
              </a:rPr>
              <a:t> </a:t>
            </a:r>
            <a:r>
              <a:rPr lang="it-IT" sz="2400" b="1" i="1" dirty="0">
                <a:solidFill>
                  <a:srgbClr val="810000"/>
                </a:solidFill>
                <a:latin typeface="Calibri-BoldItalic"/>
              </a:rPr>
              <a:t>al-</a:t>
            </a:r>
            <a:r>
              <a:rPr lang="it-IT" sz="2400" b="1" i="1" dirty="0" err="1">
                <a:solidFill>
                  <a:srgbClr val="810000"/>
                </a:solidFill>
                <a:latin typeface="Calibri-BoldItalic"/>
              </a:rPr>
              <a:t>Din</a:t>
            </a:r>
            <a:r>
              <a:rPr lang="it-IT" sz="2400" b="1" i="1" dirty="0">
                <a:solidFill>
                  <a:srgbClr val="810000"/>
                </a:solidFill>
                <a:latin typeface="Calibri-BoldItalic"/>
              </a:rPr>
              <a:t> Rumi</a:t>
            </a:r>
            <a:endParaRPr lang="it-IT" sz="2400" b="1" dirty="0"/>
          </a:p>
        </p:txBody>
      </p:sp>
      <p:sp>
        <p:nvSpPr>
          <p:cNvPr id="4" name="Rettangolo 3"/>
          <p:cNvSpPr/>
          <p:nvPr/>
        </p:nvSpPr>
        <p:spPr>
          <a:xfrm>
            <a:off x="2006600" y="6400800"/>
            <a:ext cx="1074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800" i="1" dirty="0">
                <a:solidFill>
                  <a:srgbClr val="810000"/>
                </a:solidFill>
                <a:latin typeface="Arial-ItalicMT"/>
              </a:rPr>
              <a:t>Che cosa sono le pratiche dialogiche</a:t>
            </a:r>
          </a:p>
          <a:p>
            <a:r>
              <a:rPr lang="it-IT" sz="4800" i="1" dirty="0">
                <a:solidFill>
                  <a:srgbClr val="810000"/>
                </a:solidFill>
                <a:latin typeface="Arial-ItalicMT"/>
              </a:rPr>
              <a:t>Perché ci possono aiutare e come</a:t>
            </a:r>
            <a:endParaRPr lang="it-IT" sz="48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0" y="2924031"/>
            <a:ext cx="5435600" cy="1843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081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07447" y="176604"/>
            <a:ext cx="5589905" cy="769441"/>
          </a:xfrm>
        </p:spPr>
        <p:txBody>
          <a:bodyPr/>
          <a:lstStyle/>
          <a:p>
            <a:r>
              <a:rPr lang="it-IT" dirty="0" smtClean="0"/>
              <a:t>SITI WEB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14806" y="3474843"/>
            <a:ext cx="11775186" cy="5924699"/>
          </a:xfrm>
        </p:spPr>
        <p:txBody>
          <a:bodyPr/>
          <a:lstStyle/>
          <a:p>
            <a:r>
              <a:rPr lang="it-IT" dirty="0">
                <a:hlinkClick r:id="rId2"/>
              </a:rPr>
              <a:t>https://www.dialogicamente.it/civicamente</a:t>
            </a:r>
            <a:r>
              <a:rPr lang="it-IT" dirty="0" smtClean="0">
                <a:hlinkClick r:id="rId2"/>
              </a:rPr>
              <a:t>/</a:t>
            </a:r>
            <a:endParaRPr lang="it-IT" dirty="0" smtClean="0"/>
          </a:p>
          <a:p>
            <a:endParaRPr lang="it-IT" dirty="0"/>
          </a:p>
          <a:p>
            <a:r>
              <a:rPr lang="it-IT" dirty="0">
                <a:hlinkClick r:id="rId3"/>
              </a:rPr>
              <a:t>https://www.icmanzoniravanusa.it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endParaRPr lang="it-IT" dirty="0"/>
          </a:p>
          <a:p>
            <a:r>
              <a:rPr lang="it-IT" dirty="0">
                <a:hlinkClick r:id="rId4"/>
              </a:rPr>
              <a:t>https://www.iissferrara.edu.it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endParaRPr lang="it-IT" dirty="0"/>
          </a:p>
          <a:p>
            <a:r>
              <a:rPr lang="it-IT" dirty="0">
                <a:hlinkClick r:id="rId5"/>
              </a:rPr>
              <a:t>https://www.usr.sicilia.it</a:t>
            </a:r>
            <a:r>
              <a:rPr lang="it-IT" dirty="0" smtClean="0">
                <a:hlinkClick r:id="rId5"/>
              </a:rPr>
              <a:t>/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2200" y="7772400"/>
            <a:ext cx="3505200" cy="121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5000" y="762000"/>
            <a:ext cx="7636509" cy="350095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181735" marR="1174115" algn="ctr">
              <a:lnSpc>
                <a:spcPts val="5500"/>
              </a:lnSpc>
              <a:spcBef>
                <a:spcPts val="200"/>
              </a:spcBef>
            </a:pPr>
            <a:r>
              <a:rPr sz="4500" b="0" spc="-260" dirty="0">
                <a:solidFill>
                  <a:srgbClr val="C00000"/>
                </a:solidFill>
                <a:latin typeface="Verdana"/>
                <a:cs typeface="Verdana"/>
              </a:rPr>
              <a:t>RI</a:t>
            </a:r>
            <a:r>
              <a:rPr sz="4500" spc="-260" dirty="0">
                <a:solidFill>
                  <a:srgbClr val="C00000"/>
                </a:solidFill>
              </a:rPr>
              <a:t>-CONNETTERSI </a:t>
            </a:r>
            <a:r>
              <a:rPr sz="4500" spc="-254" dirty="0">
                <a:solidFill>
                  <a:srgbClr val="C00000"/>
                </a:solidFill>
              </a:rPr>
              <a:t> </a:t>
            </a:r>
            <a:r>
              <a:rPr sz="4500" b="0" spc="105" dirty="0">
                <a:solidFill>
                  <a:srgbClr val="C00000"/>
                </a:solidFill>
                <a:latin typeface="Verdana"/>
                <a:cs typeface="Verdana"/>
              </a:rPr>
              <a:t>AL</a:t>
            </a:r>
            <a:r>
              <a:rPr sz="4500" b="0" spc="-48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4500" b="0" spc="20" dirty="0">
                <a:solidFill>
                  <a:srgbClr val="C00000"/>
                </a:solidFill>
                <a:latin typeface="Verdana"/>
                <a:cs typeface="Verdana"/>
              </a:rPr>
              <a:t>NOSTRO</a:t>
            </a:r>
            <a:r>
              <a:rPr sz="4500" b="0" spc="-68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4500" spc="-100" dirty="0">
                <a:solidFill>
                  <a:srgbClr val="C00000"/>
                </a:solidFill>
              </a:rPr>
              <a:t>ESSERE</a:t>
            </a:r>
            <a:endParaRPr sz="4500" dirty="0">
              <a:solidFill>
                <a:srgbClr val="C00000"/>
              </a:solidFill>
            </a:endParaRPr>
          </a:p>
          <a:p>
            <a:pPr algn="ctr">
              <a:lnSpc>
                <a:spcPts val="5300"/>
              </a:lnSpc>
            </a:pPr>
            <a:r>
              <a:rPr sz="4500" spc="-300" dirty="0">
                <a:solidFill>
                  <a:srgbClr val="C00000"/>
                </a:solidFill>
              </a:rPr>
              <a:t>N</a:t>
            </a:r>
            <a:r>
              <a:rPr sz="4500" spc="-260" dirty="0">
                <a:solidFill>
                  <a:srgbClr val="C00000"/>
                </a:solidFill>
              </a:rPr>
              <a:t>A</a:t>
            </a:r>
            <a:r>
              <a:rPr sz="4500" spc="-140" dirty="0">
                <a:solidFill>
                  <a:srgbClr val="C00000"/>
                </a:solidFill>
              </a:rPr>
              <a:t>TURALMENTE</a:t>
            </a:r>
            <a:r>
              <a:rPr sz="4500" spc="-640" dirty="0">
                <a:solidFill>
                  <a:srgbClr val="C00000"/>
                </a:solidFill>
              </a:rPr>
              <a:t> </a:t>
            </a:r>
            <a:r>
              <a:rPr sz="4500" spc="-455" dirty="0">
                <a:solidFill>
                  <a:srgbClr val="C00000"/>
                </a:solidFill>
              </a:rPr>
              <a:t>DIALOGICI</a:t>
            </a:r>
            <a:endParaRPr sz="4500" dirty="0">
              <a:solidFill>
                <a:srgbClr val="C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7000" y="4800600"/>
            <a:ext cx="10165080" cy="297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500" spc="25" dirty="0">
                <a:solidFill>
                  <a:srgbClr val="C00000"/>
                </a:solidFill>
                <a:latin typeface="Verdana"/>
                <a:cs typeface="Verdana"/>
              </a:rPr>
              <a:t>al</a:t>
            </a:r>
            <a:r>
              <a:rPr sz="3500" spc="-3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3500" spc="50" dirty="0">
                <a:solidFill>
                  <a:srgbClr val="C00000"/>
                </a:solidFill>
                <a:latin typeface="Verdana"/>
                <a:cs typeface="Verdana"/>
              </a:rPr>
              <a:t>fine</a:t>
            </a:r>
            <a:r>
              <a:rPr sz="3500" spc="-3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3500" spc="130" dirty="0">
                <a:solidFill>
                  <a:srgbClr val="C00000"/>
                </a:solidFill>
                <a:latin typeface="Verdana"/>
                <a:cs typeface="Verdana"/>
              </a:rPr>
              <a:t>di</a:t>
            </a:r>
            <a:endParaRPr sz="3500" dirty="0">
              <a:solidFill>
                <a:srgbClr val="C00000"/>
              </a:solidFill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 dirty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5080" algn="ctr">
              <a:lnSpc>
                <a:spcPct val="102099"/>
              </a:lnSpc>
            </a:pPr>
            <a:r>
              <a:rPr lang="it-IT" sz="4000" b="1" spc="-295" dirty="0" smtClean="0">
                <a:solidFill>
                  <a:srgbClr val="C00000"/>
                </a:solidFill>
                <a:latin typeface="Verdana"/>
                <a:cs typeface="Verdana"/>
              </a:rPr>
              <a:t>RIDURRE LE </a:t>
            </a:r>
            <a:r>
              <a:rPr sz="4000" b="1" spc="-320" dirty="0" smtClean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4000" spc="-5" dirty="0">
                <a:solidFill>
                  <a:srgbClr val="C00000"/>
                </a:solidFill>
                <a:latin typeface="Verdana"/>
                <a:cs typeface="Verdana"/>
              </a:rPr>
              <a:t>‘SOFFERENZE</a:t>
            </a:r>
            <a:r>
              <a:rPr sz="4000" spc="-3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4000" spc="-210" dirty="0">
                <a:solidFill>
                  <a:srgbClr val="C00000"/>
                </a:solidFill>
                <a:latin typeface="Verdana"/>
                <a:cs typeface="Verdana"/>
              </a:rPr>
              <a:t>INUTILI’  </a:t>
            </a:r>
            <a:endParaRPr lang="it-IT" sz="4000" spc="-210" dirty="0" smtClean="0">
              <a:solidFill>
                <a:srgbClr val="C00000"/>
              </a:solidFill>
              <a:latin typeface="Verdana"/>
              <a:cs typeface="Verdana"/>
            </a:endParaRPr>
          </a:p>
          <a:p>
            <a:pPr marL="12700" marR="5080" algn="ctr">
              <a:lnSpc>
                <a:spcPct val="102099"/>
              </a:lnSpc>
            </a:pPr>
            <a:r>
              <a:rPr lang="it-IT" sz="4000" spc="-210" dirty="0" smtClean="0">
                <a:solidFill>
                  <a:srgbClr val="C00000"/>
                </a:solidFill>
                <a:latin typeface="Verdana"/>
                <a:cs typeface="Verdana"/>
              </a:rPr>
              <a:t>E </a:t>
            </a:r>
            <a:r>
              <a:rPr sz="4000" spc="175" dirty="0" smtClean="0">
                <a:solidFill>
                  <a:srgbClr val="C00000"/>
                </a:solidFill>
                <a:latin typeface="Verdana"/>
                <a:cs typeface="Verdana"/>
              </a:rPr>
              <a:t>PROMU</a:t>
            </a:r>
            <a:r>
              <a:rPr sz="4000" spc="150" dirty="0" smtClean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4000" spc="60" dirty="0" smtClean="0">
                <a:solidFill>
                  <a:srgbClr val="C00000"/>
                </a:solidFill>
                <a:latin typeface="Verdana"/>
                <a:cs typeface="Verdana"/>
              </a:rPr>
              <a:t>VERE</a:t>
            </a:r>
            <a:r>
              <a:rPr sz="4000" spc="-360" dirty="0" smtClean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4000" b="1" spc="-95" dirty="0">
                <a:solidFill>
                  <a:srgbClr val="C00000"/>
                </a:solidFill>
                <a:latin typeface="Verdana"/>
                <a:cs typeface="Verdana"/>
              </a:rPr>
              <a:t>SPERANZE</a:t>
            </a:r>
            <a:r>
              <a:rPr sz="4000" b="1" spc="-57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4000" b="1" spc="-70" dirty="0">
                <a:solidFill>
                  <a:srgbClr val="C00000"/>
                </a:solidFill>
                <a:latin typeface="Verdana"/>
                <a:cs typeface="Verdana"/>
              </a:rPr>
              <a:t>R</a:t>
            </a:r>
            <a:r>
              <a:rPr sz="4000" b="1" spc="-15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4000" b="1" spc="-265" dirty="0">
                <a:solidFill>
                  <a:srgbClr val="C00000"/>
                </a:solidFill>
                <a:latin typeface="Verdana"/>
                <a:cs typeface="Verdana"/>
              </a:rPr>
              <a:t>GIONE</a:t>
            </a:r>
            <a:r>
              <a:rPr sz="4000" b="1" spc="-310" dirty="0">
                <a:solidFill>
                  <a:srgbClr val="C00000"/>
                </a:solidFill>
                <a:latin typeface="Verdana"/>
                <a:cs typeface="Verdana"/>
              </a:rPr>
              <a:t>V</a:t>
            </a:r>
            <a:r>
              <a:rPr sz="4000" b="1" spc="-425" dirty="0">
                <a:solidFill>
                  <a:srgbClr val="C00000"/>
                </a:solidFill>
                <a:latin typeface="Verdana"/>
                <a:cs typeface="Verdana"/>
              </a:rPr>
              <a:t>OLI</a:t>
            </a:r>
            <a:endParaRPr sz="40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8153400"/>
            <a:ext cx="3505200" cy="1210304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8712200" y="457200"/>
            <a:ext cx="4114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810000"/>
                </a:solidFill>
                <a:latin typeface="Calibri" panose="020F0502020204030204" pitchFamily="34" charset="0"/>
              </a:rPr>
              <a:t>La svolta dialogica</a:t>
            </a:r>
          </a:p>
          <a:p>
            <a:pPr algn="ctr"/>
            <a:endParaRPr lang="it-IT" sz="2800" dirty="0">
              <a:solidFill>
                <a:srgbClr val="81000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b="1" i="1" dirty="0">
                <a:solidFill>
                  <a:srgbClr val="980000"/>
                </a:solidFill>
                <a:latin typeface="TimesNewRomanPS-BoldMT"/>
              </a:rPr>
              <a:t>Pensare insieme</a:t>
            </a:r>
          </a:p>
          <a:p>
            <a:pPr algn="ctr"/>
            <a:r>
              <a:rPr lang="it-IT" sz="2800" b="1" i="1" dirty="0">
                <a:solidFill>
                  <a:srgbClr val="980000"/>
                </a:solidFill>
                <a:latin typeface="TimesNewRomanPS-BoldMT"/>
              </a:rPr>
              <a:t>per poter agire insieme</a:t>
            </a:r>
          </a:p>
          <a:p>
            <a:pPr algn="ctr"/>
            <a:r>
              <a:rPr lang="it-IT" sz="2800" b="1" i="1" dirty="0">
                <a:solidFill>
                  <a:srgbClr val="980000"/>
                </a:solidFill>
                <a:latin typeface="TimesNewRomanPS-BoldMT"/>
              </a:rPr>
              <a:t>per realizzare il futuro</a:t>
            </a:r>
          </a:p>
          <a:p>
            <a:pPr algn="ctr"/>
            <a:r>
              <a:rPr lang="it-IT" sz="2800" b="1" i="1" dirty="0">
                <a:solidFill>
                  <a:srgbClr val="980000"/>
                </a:solidFill>
                <a:latin typeface="TimesNewRomanPS-BoldMT"/>
              </a:rPr>
              <a:t>che desideriamo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7400" y="176604"/>
            <a:ext cx="11887199" cy="10002738"/>
          </a:xfrm>
        </p:spPr>
        <p:txBody>
          <a:bodyPr/>
          <a:lstStyle/>
          <a:p>
            <a:pPr algn="ctr"/>
            <a:r>
              <a:rPr lang="it-IT" sz="4000" dirty="0" smtClean="0">
                <a:solidFill>
                  <a:srgbClr val="810000"/>
                </a:solidFill>
                <a:latin typeface="+mn-lt"/>
              </a:rPr>
              <a:t/>
            </a:r>
            <a:br>
              <a:rPr lang="it-IT" sz="4000" dirty="0" smtClean="0">
                <a:solidFill>
                  <a:srgbClr val="810000"/>
                </a:solidFill>
                <a:latin typeface="+mn-lt"/>
              </a:rPr>
            </a:br>
            <a:r>
              <a:rPr lang="it-IT" sz="4000" dirty="0" smtClean="0">
                <a:solidFill>
                  <a:srgbClr val="810000"/>
                </a:solidFill>
                <a:latin typeface="+mn-lt"/>
              </a:rPr>
              <a:t>CHI SIAMO IN ITALIA?</a:t>
            </a:r>
            <a:br>
              <a:rPr lang="it-IT" sz="4000" dirty="0" smtClean="0">
                <a:solidFill>
                  <a:srgbClr val="810000"/>
                </a:solidFill>
                <a:latin typeface="+mn-lt"/>
              </a:rPr>
            </a:br>
            <a:r>
              <a:rPr lang="it-IT" sz="4000" b="0" dirty="0" smtClean="0">
                <a:solidFill>
                  <a:srgbClr val="810000"/>
                </a:solidFill>
                <a:latin typeface="+mn-lt"/>
              </a:rPr>
              <a:t>La Rete Nazionale di scuole “Dialogicamente” si è costituita nel mese di</a:t>
            </a:r>
            <a:br>
              <a:rPr lang="it-IT" sz="4000" b="0" dirty="0" smtClean="0">
                <a:solidFill>
                  <a:srgbClr val="810000"/>
                </a:solidFill>
                <a:latin typeface="+mn-lt"/>
              </a:rPr>
            </a:br>
            <a:r>
              <a:rPr lang="it-IT" sz="4000" b="0" dirty="0" smtClean="0">
                <a:solidFill>
                  <a:srgbClr val="810000"/>
                </a:solidFill>
                <a:latin typeface="+mn-lt"/>
              </a:rPr>
              <a:t>novembre del 2021 </a:t>
            </a:r>
            <a:br>
              <a:rPr lang="it-IT" sz="4000" b="0" dirty="0" smtClean="0">
                <a:solidFill>
                  <a:srgbClr val="810000"/>
                </a:solidFill>
                <a:latin typeface="+mn-lt"/>
              </a:rPr>
            </a:br>
            <a:r>
              <a:rPr lang="it-IT" sz="4000" b="0" dirty="0" smtClean="0">
                <a:solidFill>
                  <a:srgbClr val="810000"/>
                </a:solidFill>
                <a:latin typeface="+mn-lt"/>
              </a:rPr>
              <a:t>ed è al suo secondo triennio di vita</a:t>
            </a:r>
            <a:br>
              <a:rPr lang="it-IT" sz="4000" b="0" dirty="0" smtClean="0">
                <a:solidFill>
                  <a:srgbClr val="810000"/>
                </a:solidFill>
                <a:latin typeface="+mn-lt"/>
              </a:rPr>
            </a:br>
            <a:r>
              <a:rPr lang="it-IT" sz="4000" b="0" dirty="0" smtClean="0">
                <a:solidFill>
                  <a:srgbClr val="810000"/>
                </a:solidFill>
                <a:latin typeface="+mn-lt"/>
              </a:rPr>
              <a:t/>
            </a:r>
            <a:br>
              <a:rPr lang="it-IT" sz="4000" b="0" dirty="0" smtClean="0">
                <a:solidFill>
                  <a:srgbClr val="810000"/>
                </a:solidFill>
                <a:latin typeface="+mn-lt"/>
              </a:rPr>
            </a:br>
            <a:r>
              <a:rPr lang="it-IT" sz="4000" b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Sviluppa ricerca, formazione, progettazione e sperimentazione </a:t>
            </a:r>
            <a:br>
              <a:rPr lang="it-IT" sz="4000" b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it-IT" sz="4000" b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di </a:t>
            </a:r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azioni dialogiche </a:t>
            </a:r>
            <a:r>
              <a:rPr lang="it-IT" sz="4000" b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e azioni interdipendenti tra</a:t>
            </a:r>
            <a:br>
              <a:rPr lang="it-IT" sz="4000" b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it-IT" sz="4000" b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le scuole della rete, gli studenti e le loro famiglie, i docenti, i dirigenti, le associazioni e i loro territori</a:t>
            </a:r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.</a:t>
            </a:r>
            <a:b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Scuola capofila nazionale  I.I.S. «Ferrara» Palermo</a:t>
            </a:r>
            <a:b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Dirigente scolastico Ilaria </a:t>
            </a:r>
            <a:r>
              <a:rPr lang="it-IT" sz="4000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Virciglio</a:t>
            </a:r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it-IT" sz="5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t-IT" sz="5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0" y="176604"/>
            <a:ext cx="2952792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0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3360" y="262397"/>
            <a:ext cx="10400286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925"/>
              </a:lnSpc>
              <a:spcBef>
                <a:spcPts val="100"/>
              </a:spcBef>
            </a:pPr>
            <a:r>
              <a:rPr lang="it-IT" sz="4500" spc="-95" smtClean="0">
                <a:solidFill>
                  <a:srgbClr val="000000"/>
                </a:solidFill>
              </a:rPr>
              <a:t>DAL PROGETTO ALL’ACCORDO </a:t>
            </a:r>
            <a:endParaRPr sz="35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5849" y="1752600"/>
            <a:ext cx="10658151" cy="495007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endParaRPr lang="it-IT" sz="3200" dirty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Il Progetto nasce a seguito di condivisione </a:t>
            </a:r>
            <a:r>
              <a:rPr lang="it-IT" sz="4800" dirty="0">
                <a:solidFill>
                  <a:srgbClr val="C00000"/>
                </a:solidFill>
              </a:rPr>
              <a:t>di buone </a:t>
            </a:r>
            <a:r>
              <a:rPr lang="it-IT" sz="4800" dirty="0" smtClean="0">
                <a:solidFill>
                  <a:srgbClr val="C00000"/>
                </a:solidFill>
              </a:rPr>
              <a:t>pratiche ed esperienze di pratiche dialogiche avviata </a:t>
            </a:r>
            <a:r>
              <a:rPr lang="it-IT" sz="4800" dirty="0" err="1" smtClean="0">
                <a:solidFill>
                  <a:srgbClr val="C00000"/>
                </a:solidFill>
              </a:rPr>
              <a:t>nell’a.s.</a:t>
            </a:r>
            <a:r>
              <a:rPr lang="it-IT" sz="4800" dirty="0" smtClean="0">
                <a:solidFill>
                  <a:srgbClr val="C00000"/>
                </a:solidFill>
              </a:rPr>
              <a:t> 2024/25 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tra </a:t>
            </a:r>
            <a:r>
              <a:rPr lang="it-IT" sz="4800" dirty="0">
                <a:solidFill>
                  <a:srgbClr val="C00000"/>
                </a:solidFill>
              </a:rPr>
              <a:t>le scuole siciliane aderenti alla RSD Rete Scuole </a:t>
            </a:r>
            <a:r>
              <a:rPr lang="it-IT" sz="4800" dirty="0" smtClean="0">
                <a:solidFill>
                  <a:srgbClr val="C00000"/>
                </a:solidFill>
              </a:rPr>
              <a:t>Dialogiche</a:t>
            </a:r>
            <a:endParaRPr sz="48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258" y="6553200"/>
            <a:ext cx="3616388" cy="2686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BCF4637-9A72-4F89-D3F4-D78A1B11A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8077200"/>
            <a:ext cx="3911600" cy="1326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800" y="8171030"/>
            <a:ext cx="934099" cy="10378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4000" y="262397"/>
            <a:ext cx="1075763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925"/>
              </a:lnSpc>
              <a:spcBef>
                <a:spcPts val="100"/>
              </a:spcBef>
            </a:pPr>
            <a:r>
              <a:rPr lang="it-IT" sz="4500" spc="-95" dirty="0" smtClean="0">
                <a:solidFill>
                  <a:srgbClr val="000000"/>
                </a:solidFill>
              </a:rPr>
              <a:t>DAL PROGETTO ALL’ACCORDO </a:t>
            </a:r>
            <a:endParaRPr sz="35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400" y="1143000"/>
            <a:ext cx="12205430" cy="815094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algn="just"/>
            <a:r>
              <a:rPr lang="it-IT" sz="4400" dirty="0" smtClean="0">
                <a:solidFill>
                  <a:srgbClr val="C00000"/>
                </a:solidFill>
              </a:rPr>
              <a:t>Dai bisogni formativi emersi durante gli incontri della RSD siciliana </a:t>
            </a:r>
            <a:r>
              <a:rPr lang="it-IT" sz="4400" dirty="0">
                <a:solidFill>
                  <a:srgbClr val="C00000"/>
                </a:solidFill>
              </a:rPr>
              <a:t>dovuti all’attuale emergenza educativa e alla </a:t>
            </a:r>
            <a:r>
              <a:rPr lang="it-IT" sz="4400" b="1" dirty="0">
                <a:solidFill>
                  <a:srgbClr val="C00000"/>
                </a:solidFill>
              </a:rPr>
              <a:t>complessità delle relazioni </a:t>
            </a:r>
            <a:r>
              <a:rPr lang="it-IT" sz="4400" dirty="0">
                <a:solidFill>
                  <a:srgbClr val="C00000"/>
                </a:solidFill>
              </a:rPr>
              <a:t>nelle scuole, </a:t>
            </a:r>
            <a:r>
              <a:rPr lang="it-IT" sz="4400" dirty="0" smtClean="0">
                <a:solidFill>
                  <a:srgbClr val="C00000"/>
                </a:solidFill>
              </a:rPr>
              <a:t>su iniziativa dei Dirigenti scolastici della RSD Marilena </a:t>
            </a:r>
            <a:r>
              <a:rPr lang="it-IT" sz="4400" dirty="0">
                <a:solidFill>
                  <a:srgbClr val="C00000"/>
                </a:solidFill>
              </a:rPr>
              <a:t>Giglia, Francesca Pellegrino, Alfio </a:t>
            </a:r>
            <a:r>
              <a:rPr lang="it-IT" sz="4400" dirty="0" smtClean="0">
                <a:solidFill>
                  <a:srgbClr val="C00000"/>
                </a:solidFill>
              </a:rPr>
              <a:t>Russo e Concetto Veneziano, si elabora il progetto e iniziano interlocuzioni tra  il </a:t>
            </a:r>
            <a:r>
              <a:rPr lang="it-IT" sz="4400" dirty="0">
                <a:solidFill>
                  <a:srgbClr val="C00000"/>
                </a:solidFill>
              </a:rPr>
              <a:t>Direttore </a:t>
            </a:r>
            <a:r>
              <a:rPr lang="it-IT" sz="4400" dirty="0" smtClean="0">
                <a:solidFill>
                  <a:srgbClr val="C00000"/>
                </a:solidFill>
              </a:rPr>
              <a:t>Regionale </a:t>
            </a:r>
            <a:r>
              <a:rPr lang="it-IT" sz="4400" dirty="0">
                <a:solidFill>
                  <a:srgbClr val="C00000"/>
                </a:solidFill>
              </a:rPr>
              <a:t>della </a:t>
            </a:r>
            <a:r>
              <a:rPr lang="it-IT" sz="4400" dirty="0" smtClean="0">
                <a:solidFill>
                  <a:srgbClr val="C00000"/>
                </a:solidFill>
              </a:rPr>
              <a:t>Sicilia, dott. Giuseppe </a:t>
            </a:r>
            <a:r>
              <a:rPr lang="it-IT" sz="4400" dirty="0" err="1" smtClean="0">
                <a:solidFill>
                  <a:srgbClr val="C00000"/>
                </a:solidFill>
              </a:rPr>
              <a:t>Pierro</a:t>
            </a:r>
            <a:r>
              <a:rPr lang="it-IT" sz="4400" dirty="0" smtClean="0">
                <a:solidFill>
                  <a:srgbClr val="C00000"/>
                </a:solidFill>
              </a:rPr>
              <a:t>, il </a:t>
            </a:r>
            <a:r>
              <a:rPr lang="it-IT" sz="4400" dirty="0">
                <a:solidFill>
                  <a:srgbClr val="C00000"/>
                </a:solidFill>
              </a:rPr>
              <a:t>Coordinatore Scientifico della </a:t>
            </a:r>
            <a:r>
              <a:rPr lang="it-IT" sz="4400" dirty="0" smtClean="0">
                <a:solidFill>
                  <a:srgbClr val="C00000"/>
                </a:solidFill>
              </a:rPr>
              <a:t>Rete RSD prof</a:t>
            </a:r>
            <a:r>
              <a:rPr lang="it-IT" sz="4400" dirty="0">
                <a:solidFill>
                  <a:srgbClr val="C00000"/>
                </a:solidFill>
              </a:rPr>
              <a:t>. Marco </a:t>
            </a:r>
            <a:r>
              <a:rPr lang="it-IT" sz="4400" dirty="0" err="1" smtClean="0">
                <a:solidFill>
                  <a:srgbClr val="C00000"/>
                </a:solidFill>
              </a:rPr>
              <a:t>Braghero</a:t>
            </a:r>
            <a:r>
              <a:rPr lang="it-IT" sz="4400" dirty="0">
                <a:solidFill>
                  <a:srgbClr val="C00000"/>
                </a:solidFill>
              </a:rPr>
              <a:t> </a:t>
            </a:r>
            <a:r>
              <a:rPr lang="it-IT" sz="4400" dirty="0" smtClean="0">
                <a:solidFill>
                  <a:srgbClr val="C00000"/>
                </a:solidFill>
              </a:rPr>
              <a:t>e le Associazioni </a:t>
            </a:r>
            <a:r>
              <a:rPr lang="it-IT" sz="4400" dirty="0" err="1" smtClean="0">
                <a:solidFill>
                  <a:srgbClr val="C00000"/>
                </a:solidFill>
              </a:rPr>
              <a:t>Forags</a:t>
            </a:r>
            <a:r>
              <a:rPr lang="it-IT" sz="4400" dirty="0" smtClean="0">
                <a:solidFill>
                  <a:srgbClr val="C00000"/>
                </a:solidFill>
              </a:rPr>
              <a:t> e </a:t>
            </a:r>
            <a:r>
              <a:rPr lang="it-IT" sz="4400" dirty="0" err="1" smtClean="0">
                <a:solidFill>
                  <a:srgbClr val="C00000"/>
                </a:solidFill>
              </a:rPr>
              <a:t>Forsed</a:t>
            </a:r>
            <a:r>
              <a:rPr lang="it-IT" sz="4400" b="1" dirty="0" smtClean="0">
                <a:solidFill>
                  <a:srgbClr val="C00000"/>
                </a:solidFill>
              </a:rPr>
              <a:t>. TAVOLO TECNICO</a:t>
            </a:r>
          </a:p>
          <a:p>
            <a:pPr algn="ctr"/>
            <a:r>
              <a:rPr lang="it-IT" sz="4400" dirty="0" smtClean="0">
                <a:solidFill>
                  <a:srgbClr val="C00000"/>
                </a:solidFill>
              </a:rPr>
              <a:t>05 settembre 2024 </a:t>
            </a:r>
          </a:p>
          <a:p>
            <a:pPr algn="r"/>
            <a:r>
              <a:rPr lang="it-IT" sz="4400" dirty="0" smtClean="0">
                <a:solidFill>
                  <a:srgbClr val="C00000"/>
                </a:solidFill>
              </a:rPr>
              <a:t>Sottoscrizione  l’Accordo di rete </a:t>
            </a:r>
            <a:r>
              <a:rPr lang="it-IT" sz="4400" b="1" dirty="0" smtClean="0">
                <a:solidFill>
                  <a:srgbClr val="C00000"/>
                </a:solidFill>
              </a:rPr>
              <a:t>Dialogando</a:t>
            </a:r>
            <a:endParaRPr sz="44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1630" y="232580"/>
            <a:ext cx="1600200" cy="1188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0A4B98A-D5B3-C515-C76C-BB1A89F8D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200" y="8382000"/>
            <a:ext cx="1303130" cy="442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323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25849" y="1752600"/>
            <a:ext cx="10658151" cy="812658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endParaRPr lang="it-IT" sz="3200" dirty="0">
              <a:solidFill>
                <a:srgbClr val="C00000"/>
              </a:solidFill>
            </a:endParaRPr>
          </a:p>
          <a:p>
            <a:pPr marL="678180" marR="670560" algn="ctr">
              <a:lnSpc>
                <a:spcPct val="102800"/>
              </a:lnSpc>
            </a:pPr>
            <a:r>
              <a:rPr lang="it-IT" sz="4800" b="1" spc="-105" dirty="0" smtClean="0">
                <a:solidFill>
                  <a:srgbClr val="941100"/>
                </a:solidFill>
                <a:latin typeface="Verdana"/>
                <a:cs typeface="Verdana"/>
              </a:rPr>
              <a:t>Si istituisce una rete</a:t>
            </a:r>
            <a:r>
              <a:rPr lang="it-IT" sz="4800" b="1" spc="-430" dirty="0" smtClean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r>
              <a:rPr lang="it-IT" sz="4800" b="1" spc="-105" dirty="0" smtClean="0">
                <a:solidFill>
                  <a:srgbClr val="941100"/>
                </a:solidFill>
                <a:latin typeface="Verdana"/>
                <a:cs typeface="Verdana"/>
              </a:rPr>
              <a:t>aperta, come espansione territoriale della RETE nazionale</a:t>
            </a:r>
          </a:p>
          <a:p>
            <a:pPr marL="678180" marR="670560" algn="ctr">
              <a:lnSpc>
                <a:spcPct val="102800"/>
              </a:lnSpc>
            </a:pPr>
            <a:endParaRPr lang="it-IT" sz="4800" b="1" spc="-105" dirty="0" smtClean="0">
              <a:solidFill>
                <a:srgbClr val="941100"/>
              </a:solidFill>
              <a:latin typeface="Verdana"/>
              <a:cs typeface="Verdana"/>
            </a:endParaRPr>
          </a:p>
          <a:p>
            <a:pPr marL="678180" marR="670560" algn="ctr">
              <a:lnSpc>
                <a:spcPct val="102800"/>
              </a:lnSpc>
            </a:pPr>
            <a:r>
              <a:rPr lang="it-IT" sz="4800" spc="-105" dirty="0" smtClean="0">
                <a:solidFill>
                  <a:srgbClr val="941100"/>
                </a:solidFill>
                <a:latin typeface="Verdana"/>
                <a:cs typeface="Verdana"/>
              </a:rPr>
              <a:t>Nota USR </a:t>
            </a:r>
            <a:r>
              <a:rPr lang="it-IT" sz="4800" spc="-105" dirty="0" err="1" smtClean="0">
                <a:solidFill>
                  <a:srgbClr val="941100"/>
                </a:solidFill>
                <a:latin typeface="Verdana"/>
                <a:cs typeface="Verdana"/>
              </a:rPr>
              <a:t>prot</a:t>
            </a:r>
            <a:r>
              <a:rPr lang="it-IT" sz="4800" spc="-105" dirty="0" smtClean="0">
                <a:solidFill>
                  <a:srgbClr val="941100"/>
                </a:solidFill>
                <a:latin typeface="Verdana"/>
                <a:cs typeface="Verdana"/>
              </a:rPr>
              <a:t>. 39355 del 04 settembre 2024 </a:t>
            </a:r>
          </a:p>
          <a:p>
            <a:pPr marL="678180" marR="670560" algn="ctr">
              <a:lnSpc>
                <a:spcPct val="102800"/>
              </a:lnSpc>
            </a:pPr>
            <a:r>
              <a:rPr lang="it-IT" sz="4800" spc="-105" dirty="0" smtClean="0">
                <a:solidFill>
                  <a:srgbClr val="941100"/>
                </a:solidFill>
                <a:latin typeface="Verdana"/>
                <a:cs typeface="Verdana"/>
              </a:rPr>
              <a:t>Assegnazione risorse </a:t>
            </a:r>
          </a:p>
          <a:p>
            <a:pPr marL="678180" marR="670560" algn="ctr">
              <a:lnSpc>
                <a:spcPct val="102800"/>
              </a:lnSpc>
            </a:pPr>
            <a:endParaRPr lang="it-IT" sz="4800" b="1" spc="-105" dirty="0" smtClean="0">
              <a:solidFill>
                <a:srgbClr val="941100"/>
              </a:solidFill>
              <a:latin typeface="Verdana"/>
              <a:cs typeface="Verdana"/>
            </a:endParaRPr>
          </a:p>
          <a:p>
            <a:pPr marL="678180" marR="670560" algn="ctr">
              <a:lnSpc>
                <a:spcPct val="102800"/>
              </a:lnSpc>
            </a:pPr>
            <a:r>
              <a:rPr lang="it-IT" sz="4800" b="1" spc="-1010" dirty="0" smtClean="0">
                <a:solidFill>
                  <a:srgbClr val="941100"/>
                </a:solidFill>
                <a:latin typeface="Verdana"/>
                <a:cs typeface="Verdana"/>
              </a:rPr>
              <a:t> </a:t>
            </a:r>
            <a:endParaRPr lang="it-IT" sz="4800" dirty="0">
              <a:latin typeface="Verdana"/>
              <a:cs typeface="Verdana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0" y="155166"/>
            <a:ext cx="2753790" cy="204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5D95324-0FB8-F1F1-4DE3-D2F6CFF2A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8382000"/>
            <a:ext cx="4343400" cy="1244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5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25849" y="1752600"/>
            <a:ext cx="10658151" cy="685828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algn="ctr"/>
            <a:r>
              <a:rPr lang="it-IT" sz="6600" dirty="0" smtClean="0">
                <a:solidFill>
                  <a:srgbClr val="C00000"/>
                </a:solidFill>
              </a:rPr>
              <a:t> </a:t>
            </a:r>
            <a:r>
              <a:rPr lang="it-IT" sz="6600" dirty="0">
                <a:solidFill>
                  <a:srgbClr val="C00000"/>
                </a:solidFill>
              </a:rPr>
              <a:t>offrire alla comunità educante  l’opportunità di aprirsi </a:t>
            </a:r>
            <a:endParaRPr lang="it-IT" sz="6600" dirty="0" smtClean="0">
              <a:solidFill>
                <a:srgbClr val="C00000"/>
              </a:solidFill>
            </a:endParaRPr>
          </a:p>
          <a:p>
            <a:pPr algn="ctr"/>
            <a:r>
              <a:rPr lang="it-IT" sz="6600" dirty="0" smtClean="0">
                <a:solidFill>
                  <a:srgbClr val="C00000"/>
                </a:solidFill>
              </a:rPr>
              <a:t>al </a:t>
            </a:r>
            <a:r>
              <a:rPr lang="it-IT" sz="6600" b="1" dirty="0" smtClean="0">
                <a:solidFill>
                  <a:srgbClr val="C00000"/>
                </a:solidFill>
              </a:rPr>
              <a:t>dialogo</a:t>
            </a:r>
          </a:p>
          <a:p>
            <a:pPr algn="ctr"/>
            <a:endParaRPr lang="it-IT" sz="6600" dirty="0">
              <a:solidFill>
                <a:srgbClr val="C00000"/>
              </a:solidFill>
            </a:endParaRPr>
          </a:p>
          <a:p>
            <a:pPr algn="ctr"/>
            <a:r>
              <a:rPr lang="it-IT" sz="6600" dirty="0" smtClean="0">
                <a:solidFill>
                  <a:srgbClr val="C00000"/>
                </a:solidFill>
              </a:rPr>
              <a:t>partecipare alla costruzione di una “</a:t>
            </a:r>
            <a:r>
              <a:rPr lang="it-IT" sz="6600" b="1" dirty="0" smtClean="0">
                <a:solidFill>
                  <a:srgbClr val="C00000"/>
                </a:solidFill>
              </a:rPr>
              <a:t>risposta educativa</a:t>
            </a:r>
            <a:r>
              <a:rPr lang="it-IT" sz="6600" dirty="0" smtClean="0">
                <a:solidFill>
                  <a:srgbClr val="C00000"/>
                </a:solidFill>
              </a:rPr>
              <a:t>” </a:t>
            </a:r>
          </a:p>
          <a:p>
            <a:pPr algn="ctr"/>
            <a:endParaRPr sz="48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200" y="23191"/>
            <a:ext cx="2462246" cy="182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5D95324-0FB8-F1F1-4DE3-D2F6CFF2A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24" y="8019081"/>
            <a:ext cx="4343400" cy="1473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887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3360" y="262397"/>
            <a:ext cx="901827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925"/>
              </a:lnSpc>
              <a:spcBef>
                <a:spcPts val="100"/>
              </a:spcBef>
            </a:pPr>
            <a:r>
              <a:rPr lang="it-IT" sz="4500" spc="-95" dirty="0" smtClean="0">
                <a:solidFill>
                  <a:srgbClr val="000000"/>
                </a:solidFill>
              </a:rPr>
              <a:t>OBIETTIVO </a:t>
            </a:r>
            <a:endParaRPr sz="35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5849" y="1752600"/>
            <a:ext cx="10658151" cy="716606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endParaRPr lang="it-IT" sz="3200" dirty="0">
              <a:solidFill>
                <a:srgbClr val="C00000"/>
              </a:solidFill>
            </a:endParaRPr>
          </a:p>
          <a:p>
            <a:pPr algn="ctr"/>
            <a:r>
              <a:rPr lang="it-IT" sz="4800" b="1" dirty="0" smtClean="0">
                <a:solidFill>
                  <a:srgbClr val="C00000"/>
                </a:solidFill>
              </a:rPr>
              <a:t>Co- Costruire </a:t>
            </a:r>
            <a:r>
              <a:rPr lang="it-IT" sz="4800" b="1" dirty="0">
                <a:solidFill>
                  <a:srgbClr val="C00000"/>
                </a:solidFill>
              </a:rPr>
              <a:t>una </a:t>
            </a:r>
            <a:r>
              <a:rPr lang="it-IT" sz="4800" b="1" dirty="0" smtClean="0">
                <a:solidFill>
                  <a:srgbClr val="C00000"/>
                </a:solidFill>
              </a:rPr>
              <a:t>nuova alleanza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 </a:t>
            </a:r>
            <a:r>
              <a:rPr lang="it-IT" sz="4800" dirty="0">
                <a:solidFill>
                  <a:srgbClr val="C00000"/>
                </a:solidFill>
              </a:rPr>
              <a:t>con la partecipazione diretta degli </a:t>
            </a:r>
            <a:r>
              <a:rPr lang="it-IT" sz="4800" dirty="0" smtClean="0">
                <a:solidFill>
                  <a:srgbClr val="C00000"/>
                </a:solidFill>
              </a:rPr>
              <a:t>alunni </a:t>
            </a:r>
            <a:r>
              <a:rPr lang="it-IT" sz="4800" dirty="0">
                <a:solidFill>
                  <a:srgbClr val="C00000"/>
                </a:solidFill>
              </a:rPr>
              <a:t>e delle </a:t>
            </a:r>
            <a:r>
              <a:rPr lang="it-IT" sz="4800" dirty="0" smtClean="0">
                <a:solidFill>
                  <a:srgbClr val="C00000"/>
                </a:solidFill>
              </a:rPr>
              <a:t>famiglie</a:t>
            </a:r>
            <a:r>
              <a:rPr lang="it-IT" sz="4800" dirty="0">
                <a:solidFill>
                  <a:srgbClr val="C00000"/>
                </a:solidFill>
              </a:rPr>
              <a:t> </a:t>
            </a:r>
            <a:r>
              <a:rPr lang="it-IT" sz="4800" dirty="0" smtClean="0">
                <a:solidFill>
                  <a:srgbClr val="C00000"/>
                </a:solidFill>
              </a:rPr>
              <a:t>e  delle Associazioni </a:t>
            </a:r>
          </a:p>
          <a:p>
            <a:pPr algn="ctr"/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 </a:t>
            </a:r>
            <a:r>
              <a:rPr lang="it-IT" sz="4800" dirty="0">
                <a:solidFill>
                  <a:srgbClr val="C00000"/>
                </a:solidFill>
              </a:rPr>
              <a:t>per un progressivo miglioramento delle </a:t>
            </a:r>
            <a:r>
              <a:rPr lang="it-IT" sz="4800" dirty="0" smtClean="0">
                <a:solidFill>
                  <a:srgbClr val="C00000"/>
                </a:solidFill>
              </a:rPr>
              <a:t>relazioni intergenerazionali </a:t>
            </a:r>
          </a:p>
          <a:p>
            <a:pPr algn="ctr"/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per </a:t>
            </a:r>
            <a:r>
              <a:rPr lang="it-IT" sz="4800" dirty="0">
                <a:solidFill>
                  <a:srgbClr val="C00000"/>
                </a:solidFill>
              </a:rPr>
              <a:t>affrontare </a:t>
            </a:r>
            <a:r>
              <a:rPr lang="it-IT" sz="4800" b="1" dirty="0" smtClean="0">
                <a:solidFill>
                  <a:srgbClr val="C00000"/>
                </a:solidFill>
              </a:rPr>
              <a:t>insieme</a:t>
            </a:r>
            <a:r>
              <a:rPr lang="it-IT" sz="4800" dirty="0" smtClean="0">
                <a:solidFill>
                  <a:srgbClr val="C00000"/>
                </a:solidFill>
              </a:rPr>
              <a:t> le </a:t>
            </a:r>
            <a:r>
              <a:rPr lang="it-IT" sz="4800" dirty="0">
                <a:solidFill>
                  <a:srgbClr val="C00000"/>
                </a:solidFill>
              </a:rPr>
              <a:t>sfide epocali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che </a:t>
            </a:r>
            <a:r>
              <a:rPr lang="it-IT" sz="4800" dirty="0">
                <a:solidFill>
                  <a:srgbClr val="C00000"/>
                </a:solidFill>
              </a:rPr>
              <a:t>il XXI secolo ci pone </a:t>
            </a:r>
            <a:r>
              <a:rPr lang="it-IT" sz="4800" dirty="0" smtClean="0">
                <a:solidFill>
                  <a:srgbClr val="C00000"/>
                </a:solidFill>
              </a:rPr>
              <a:t>davanti</a:t>
            </a:r>
            <a:endParaRPr sz="48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754" y="383552"/>
            <a:ext cx="2462246" cy="182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5D95324-0FB8-F1F1-4DE3-D2F6CFF2A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80" y="8822020"/>
            <a:ext cx="2862424" cy="971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64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87400" y="754747"/>
            <a:ext cx="10658151" cy="790472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endParaRPr lang="it-IT" sz="3200" dirty="0">
              <a:solidFill>
                <a:srgbClr val="C00000"/>
              </a:solidFill>
            </a:endParaRPr>
          </a:p>
          <a:p>
            <a:pPr algn="ctr"/>
            <a:r>
              <a:rPr lang="it-IT" sz="4800" b="1" dirty="0" smtClean="0"/>
              <a:t>COME </a:t>
            </a:r>
          </a:p>
          <a:p>
            <a:pPr algn="ctr"/>
            <a:endParaRPr lang="it-IT" sz="4800" b="1" dirty="0" smtClean="0"/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Attraverso l’approccio delle  </a:t>
            </a:r>
            <a:r>
              <a:rPr lang="it-IT" sz="4800" dirty="0">
                <a:solidFill>
                  <a:srgbClr val="C00000"/>
                </a:solidFill>
              </a:rPr>
              <a:t>pratiche dialogiche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che </a:t>
            </a:r>
            <a:r>
              <a:rPr lang="it-IT" sz="4800" dirty="0">
                <a:solidFill>
                  <a:srgbClr val="C00000"/>
                </a:solidFill>
              </a:rPr>
              <a:t>possano poi essere </a:t>
            </a:r>
            <a:endParaRPr lang="it-IT" sz="4800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b="1" dirty="0" smtClean="0">
                <a:solidFill>
                  <a:srgbClr val="C00000"/>
                </a:solidFill>
              </a:rPr>
              <a:t>modellizzate </a:t>
            </a:r>
            <a:r>
              <a:rPr lang="it-IT" sz="4800" b="1" dirty="0">
                <a:solidFill>
                  <a:srgbClr val="C00000"/>
                </a:solidFill>
              </a:rPr>
              <a:t>e replicate </a:t>
            </a:r>
            <a:endParaRPr lang="it-IT" sz="4800" b="1" dirty="0" smtClean="0">
              <a:solidFill>
                <a:srgbClr val="C00000"/>
              </a:solidFill>
            </a:endParaRPr>
          </a:p>
          <a:p>
            <a:pPr algn="ctr"/>
            <a:r>
              <a:rPr lang="it-IT" sz="4800" dirty="0">
                <a:solidFill>
                  <a:srgbClr val="C00000"/>
                </a:solidFill>
              </a:rPr>
              <a:t>n</a:t>
            </a:r>
            <a:r>
              <a:rPr lang="it-IT" sz="4800" dirty="0" smtClean="0">
                <a:solidFill>
                  <a:srgbClr val="C00000"/>
                </a:solidFill>
              </a:rPr>
              <a:t>ei vari contesti 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secondo </a:t>
            </a:r>
            <a:r>
              <a:rPr lang="it-IT" sz="4800" dirty="0">
                <a:solidFill>
                  <a:srgbClr val="C00000"/>
                </a:solidFill>
              </a:rPr>
              <a:t>un </a:t>
            </a:r>
            <a:r>
              <a:rPr lang="it-IT" sz="4800" b="1" dirty="0" smtClean="0">
                <a:solidFill>
                  <a:srgbClr val="C00000"/>
                </a:solidFill>
              </a:rPr>
              <a:t>Manifesto</a:t>
            </a:r>
            <a:r>
              <a:rPr lang="it-IT" sz="4800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da </a:t>
            </a:r>
            <a:r>
              <a:rPr lang="it-IT" sz="4800" dirty="0">
                <a:solidFill>
                  <a:srgbClr val="C00000"/>
                </a:solidFill>
              </a:rPr>
              <a:t>promuovere tra le varie </a:t>
            </a:r>
            <a:r>
              <a:rPr lang="it-IT" sz="4800" dirty="0" smtClean="0">
                <a:solidFill>
                  <a:srgbClr val="C00000"/>
                </a:solidFill>
              </a:rPr>
              <a:t>scuole che aderiranno</a:t>
            </a:r>
            <a:endParaRPr lang="it-IT" sz="4800" dirty="0">
              <a:solidFill>
                <a:srgbClr val="C000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754" y="383552"/>
            <a:ext cx="2462246" cy="182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5D95324-0FB8-F1F1-4DE3-D2F6CFF2A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8305800"/>
            <a:ext cx="3472024" cy="1177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850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924</Words>
  <Application>Microsoft Office PowerPoint</Application>
  <PresentationFormat>Personalizzato</PresentationFormat>
  <Paragraphs>139</Paragraphs>
  <Slides>21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Arial-ItalicMT</vt:lpstr>
      <vt:lpstr>Calibri</vt:lpstr>
      <vt:lpstr>Calibri-BoldItalic</vt:lpstr>
      <vt:lpstr>Montserrat-Black</vt:lpstr>
      <vt:lpstr>Montserrat-Bold</vt:lpstr>
      <vt:lpstr>Montserrat-Regular</vt:lpstr>
      <vt:lpstr>TimesNewRomanPS-BoldMT</vt:lpstr>
      <vt:lpstr>Verdana</vt:lpstr>
      <vt:lpstr>Office Theme</vt:lpstr>
      <vt:lpstr>ACCORDO DI RETE DI SCOPO DIALOGANDO (rete di scopo ai sensi art. 7 c.1 DPR n. 275/1999 e art 1 c.70-71 L. 107/2015)</vt:lpstr>
      <vt:lpstr>Benvenuti  per un triennio pieno di doni</vt:lpstr>
      <vt:lpstr> CHI SIAMO IN ITALIA? La Rete Nazionale di scuole “Dialogicamente” si è costituita nel mese di novembre del 2021  ed è al suo secondo triennio di vita  Sviluppa ricerca, formazione, progettazione e sperimentazione  di azioni dialogiche e azioni interdipendenti tra le scuole della rete, gli studenti e le loro famiglie, i docenti, i dirigenti, le associazioni e i loro territori.  Scuola capofila nazionale  I.I.S. «Ferrara» Palermo Dirigente scolastico Ilaria Virciglio  </vt:lpstr>
      <vt:lpstr>DAL PROGETTO ALL’ACCORDO </vt:lpstr>
      <vt:lpstr>DAL PROGETTO ALL’ACCORDO </vt:lpstr>
      <vt:lpstr>Presentazione standard di PowerPoint</vt:lpstr>
      <vt:lpstr>Presentazione standard di PowerPoint</vt:lpstr>
      <vt:lpstr>OBIETTIVO </vt:lpstr>
      <vt:lpstr>Presentazione standard di PowerPoint</vt:lpstr>
      <vt:lpstr>Presentazione standard di PowerPoint</vt:lpstr>
      <vt:lpstr>Presentazione standard di PowerPoint</vt:lpstr>
      <vt:lpstr>OBIETTIVO GENERALE DEL PROGETTO</vt:lpstr>
      <vt:lpstr>PARTECIPAZIONE E ADESIONE </vt:lpstr>
      <vt:lpstr>Presentazione standard di PowerPoint</vt:lpstr>
      <vt:lpstr>Presentazione standard di PowerPoint</vt:lpstr>
      <vt:lpstr>Presentazione standard di PowerPoint</vt:lpstr>
      <vt:lpstr>MANIFESTO RSD</vt:lpstr>
      <vt:lpstr>Presentazione standard di PowerPoint</vt:lpstr>
      <vt:lpstr>PER DIALOGICITÀ SI INTENDE</vt:lpstr>
      <vt:lpstr>SITI WEB</vt:lpstr>
      <vt:lpstr>RI-CONNETTERSI  AL NOSTRO ESSERE NATURALMENTE DIALOGICI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RSD slide promo</dc:title>
  <dc:creator>Utente</dc:creator>
  <cp:lastModifiedBy>user</cp:lastModifiedBy>
  <cp:revision>51</cp:revision>
  <dcterms:created xsi:type="dcterms:W3CDTF">2024-11-10T21:23:34Z</dcterms:created>
  <dcterms:modified xsi:type="dcterms:W3CDTF">2025-03-07T08:06:17Z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2023-02-03T00:00:00Z</vt:filetime>
  </property>
  <property fmtid="{D5CDD505-2E9C-101B-9397-08002B2CF9AE}" pid="3" name="Creator">
    <vt:lpwstr>Keynote</vt:lpwstr>
  </property>
  <property fmtid="{D5CDD505-2E9C-101B-9397-08002B2CF9AE}" pid="4" name="LastSaved">
    <vt:filetime>2024-11-10T00:00:00Z</vt:filetime>
  </property>
</Properties>
</file>